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42"/>
  </p:notesMasterIdLst>
  <p:handoutMasterIdLst>
    <p:handoutMasterId r:id="rId43"/>
  </p:handoutMasterIdLst>
  <p:sldIdLst>
    <p:sldId id="328" r:id="rId2"/>
    <p:sldId id="345" r:id="rId3"/>
    <p:sldId id="425" r:id="rId4"/>
    <p:sldId id="265" r:id="rId5"/>
    <p:sldId id="360" r:id="rId6"/>
    <p:sldId id="426" r:id="rId7"/>
    <p:sldId id="427" r:id="rId8"/>
    <p:sldId id="424" r:id="rId9"/>
    <p:sldId id="423" r:id="rId10"/>
    <p:sldId id="422" r:id="rId11"/>
    <p:sldId id="420" r:id="rId12"/>
    <p:sldId id="421" r:id="rId13"/>
    <p:sldId id="364" r:id="rId14"/>
    <p:sldId id="275" r:id="rId15"/>
    <p:sldId id="353" r:id="rId16"/>
    <p:sldId id="369" r:id="rId17"/>
    <p:sldId id="397" r:id="rId18"/>
    <p:sldId id="348" r:id="rId19"/>
    <p:sldId id="349" r:id="rId20"/>
    <p:sldId id="351" r:id="rId21"/>
    <p:sldId id="374" r:id="rId22"/>
    <p:sldId id="410" r:id="rId23"/>
    <p:sldId id="285" r:id="rId24"/>
    <p:sldId id="412" r:id="rId25"/>
    <p:sldId id="413" r:id="rId26"/>
    <p:sldId id="414" r:id="rId27"/>
    <p:sldId id="411" r:id="rId28"/>
    <p:sldId id="293" r:id="rId29"/>
    <p:sldId id="294" r:id="rId30"/>
    <p:sldId id="295" r:id="rId31"/>
    <p:sldId id="406" r:id="rId32"/>
    <p:sldId id="407" r:id="rId33"/>
    <p:sldId id="403" r:id="rId34"/>
    <p:sldId id="408" r:id="rId35"/>
    <p:sldId id="317" r:id="rId36"/>
    <p:sldId id="355" r:id="rId37"/>
    <p:sldId id="418" r:id="rId38"/>
    <p:sldId id="399" r:id="rId39"/>
    <p:sldId id="383" r:id="rId40"/>
    <p:sldId id="396" r:id="rId41"/>
  </p:sldIdLst>
  <p:sldSz cx="9144000" cy="6858000" type="screen4x3"/>
  <p:notesSz cx="6858000" cy="9144000"/>
  <p:defaultTextStyle>
    <a:defPPr>
      <a:defRPr lang="en-US"/>
    </a:defPPr>
    <a:lvl1pPr algn="l" rtl="0" fontAlgn="base">
      <a:spcBef>
        <a:spcPct val="0"/>
      </a:spcBef>
      <a:spcAft>
        <a:spcPct val="0"/>
      </a:spcAft>
      <a:defRPr sz="800" kern="1200">
        <a:solidFill>
          <a:schemeClr val="tx1"/>
        </a:solidFill>
        <a:latin typeface="Arial" charset="0"/>
        <a:ea typeface="+mn-ea"/>
        <a:cs typeface="+mn-cs"/>
      </a:defRPr>
    </a:lvl1pPr>
    <a:lvl2pPr marL="457200" algn="l" rtl="0" fontAlgn="base">
      <a:spcBef>
        <a:spcPct val="0"/>
      </a:spcBef>
      <a:spcAft>
        <a:spcPct val="0"/>
      </a:spcAft>
      <a:defRPr sz="800" kern="1200">
        <a:solidFill>
          <a:schemeClr val="tx1"/>
        </a:solidFill>
        <a:latin typeface="Arial" charset="0"/>
        <a:ea typeface="+mn-ea"/>
        <a:cs typeface="+mn-cs"/>
      </a:defRPr>
    </a:lvl2pPr>
    <a:lvl3pPr marL="914400" algn="l" rtl="0" fontAlgn="base">
      <a:spcBef>
        <a:spcPct val="0"/>
      </a:spcBef>
      <a:spcAft>
        <a:spcPct val="0"/>
      </a:spcAft>
      <a:defRPr sz="800" kern="1200">
        <a:solidFill>
          <a:schemeClr val="tx1"/>
        </a:solidFill>
        <a:latin typeface="Arial" charset="0"/>
        <a:ea typeface="+mn-ea"/>
        <a:cs typeface="+mn-cs"/>
      </a:defRPr>
    </a:lvl3pPr>
    <a:lvl4pPr marL="1371600" algn="l" rtl="0" fontAlgn="base">
      <a:spcBef>
        <a:spcPct val="0"/>
      </a:spcBef>
      <a:spcAft>
        <a:spcPct val="0"/>
      </a:spcAft>
      <a:defRPr sz="800" kern="1200">
        <a:solidFill>
          <a:schemeClr val="tx1"/>
        </a:solidFill>
        <a:latin typeface="Arial" charset="0"/>
        <a:ea typeface="+mn-ea"/>
        <a:cs typeface="+mn-cs"/>
      </a:defRPr>
    </a:lvl4pPr>
    <a:lvl5pPr marL="1828800" algn="l" rtl="0" fontAlgn="base">
      <a:spcBef>
        <a:spcPct val="0"/>
      </a:spcBef>
      <a:spcAft>
        <a:spcPct val="0"/>
      </a:spcAft>
      <a:defRPr sz="800" kern="1200">
        <a:solidFill>
          <a:schemeClr val="tx1"/>
        </a:solidFill>
        <a:latin typeface="Arial" charset="0"/>
        <a:ea typeface="+mn-ea"/>
        <a:cs typeface="+mn-cs"/>
      </a:defRPr>
    </a:lvl5pPr>
    <a:lvl6pPr marL="2286000" algn="l" defTabSz="914400" rtl="0" eaLnBrk="1" latinLnBrk="0" hangingPunct="1">
      <a:defRPr sz="800" kern="1200">
        <a:solidFill>
          <a:schemeClr val="tx1"/>
        </a:solidFill>
        <a:latin typeface="Arial" charset="0"/>
        <a:ea typeface="+mn-ea"/>
        <a:cs typeface="+mn-cs"/>
      </a:defRPr>
    </a:lvl6pPr>
    <a:lvl7pPr marL="2743200" algn="l" defTabSz="914400" rtl="0" eaLnBrk="1" latinLnBrk="0" hangingPunct="1">
      <a:defRPr sz="800" kern="1200">
        <a:solidFill>
          <a:schemeClr val="tx1"/>
        </a:solidFill>
        <a:latin typeface="Arial" charset="0"/>
        <a:ea typeface="+mn-ea"/>
        <a:cs typeface="+mn-cs"/>
      </a:defRPr>
    </a:lvl7pPr>
    <a:lvl8pPr marL="3200400" algn="l" defTabSz="914400" rtl="0" eaLnBrk="1" latinLnBrk="0" hangingPunct="1">
      <a:defRPr sz="800" kern="1200">
        <a:solidFill>
          <a:schemeClr val="tx1"/>
        </a:solidFill>
        <a:latin typeface="Arial" charset="0"/>
        <a:ea typeface="+mn-ea"/>
        <a:cs typeface="+mn-cs"/>
      </a:defRPr>
    </a:lvl8pPr>
    <a:lvl9pPr marL="3657600" algn="l" defTabSz="914400" rtl="0" eaLnBrk="1" latinLnBrk="0" hangingPunct="1">
      <a:defRPr sz="8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6600"/>
    <a:srgbClr val="660033"/>
    <a:srgbClr val="FFFFFF"/>
    <a:srgbClr val="FFFFCC"/>
    <a:srgbClr val="FFFF00"/>
    <a:srgbClr val="FFCC0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5605" autoAdjust="0"/>
    <p:restoredTop sz="94645" autoAdjust="0"/>
  </p:normalViewPr>
  <p:slideViewPr>
    <p:cSldViewPr>
      <p:cViewPr varScale="1">
        <p:scale>
          <a:sx n="66" d="100"/>
          <a:sy n="66" d="100"/>
        </p:scale>
        <p:origin x="-1666"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13619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fld id="{8D36CA9F-88F4-4B0B-B3F1-C13112EFFC5F}" type="datetimeFigureOut">
              <a:rPr lang="en-US"/>
              <a:pPr>
                <a:defRPr/>
              </a:pPr>
              <a:t>8/26/2015</a:t>
            </a:fld>
            <a:endParaRPr lang="en-US"/>
          </a:p>
        </p:txBody>
      </p:sp>
      <p:sp>
        <p:nvSpPr>
          <p:cNvPr id="13619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13619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05DA8B08-6C35-4402-9221-7EB40BF5E1D5}"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4431DFCC-19D9-4342-AAD5-0572FC34C800}" type="datetimeFigureOut">
              <a:rPr lang="en-US"/>
              <a:pPr>
                <a:defRPr/>
              </a:pPr>
              <a:t>8/26/2015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8BB273DD-8167-4271-B769-0530EB675BE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8D2B603-F843-482F-8AC4-167A6A76D31F}" type="slidenum">
              <a:rPr lang="en-US" smtClean="0"/>
              <a:pPr>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6627"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26628"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14C8568C-6EF3-4ACF-A72A-A8471C82CC7C}" type="datetime8">
              <a:rPr lang="en-US" smtClean="0"/>
              <a:pPr fontAlgn="base">
                <a:spcBef>
                  <a:spcPct val="0"/>
                </a:spcBef>
                <a:spcAft>
                  <a:spcPct val="0"/>
                </a:spcAft>
                <a:defRPr/>
              </a:pPr>
              <a:t>8/26/2015 1:54 PM</a:t>
            </a:fld>
            <a:endParaRPr lang="en-US" smtClean="0"/>
          </a:p>
        </p:txBody>
      </p:sp>
      <p:sp>
        <p:nvSpPr>
          <p:cNvPr id="26629"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26630"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F0ADCF6-76C4-4C5D-B136-0B4066F0E015}" type="slidenum">
              <a:rPr lang="en-US" smtClean="0"/>
              <a:pPr fontAlgn="base">
                <a:spcBef>
                  <a:spcPct val="0"/>
                </a:spcBef>
                <a:spcAft>
                  <a:spcPct val="0"/>
                </a:spcAft>
                <a:defRPr/>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4819"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34820"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3ADA3EEB-57ED-4E3B-8998-9DDB3869EC61}" type="datetime8">
              <a:rPr lang="en-US" smtClean="0"/>
              <a:pPr fontAlgn="base">
                <a:spcBef>
                  <a:spcPct val="0"/>
                </a:spcBef>
                <a:spcAft>
                  <a:spcPct val="0"/>
                </a:spcAft>
                <a:defRPr/>
              </a:pPr>
              <a:t>8/26/2015 1:54 PM</a:t>
            </a:fld>
            <a:endParaRPr lang="en-US" smtClean="0"/>
          </a:p>
        </p:txBody>
      </p:sp>
      <p:sp>
        <p:nvSpPr>
          <p:cNvPr id="34821"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34822"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231FE55-F9B8-46E7-8FE4-D6FC19F482D1}" type="slidenum">
              <a:rPr lang="en-US" smtClean="0"/>
              <a:pPr fontAlgn="base">
                <a:spcBef>
                  <a:spcPct val="0"/>
                </a:spcBef>
                <a:spcAft>
                  <a:spcPct val="0"/>
                </a:spcAft>
                <a:defRPr/>
              </a:pPr>
              <a:t>4</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2227"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D4ED647-2AAB-4CF0-B633-A981DB4915F9}" type="slidenum">
              <a:rPr lang="en-US" sz="1200"/>
              <a:pPr algn="r"/>
              <a:t>37</a:t>
            </a:fld>
            <a:endParaRPr lang="en-US" sz="1200"/>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IN"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mj-lt"/>
              </a:defRPr>
            </a:lvl1pPr>
          </a:lstStyle>
          <a:p>
            <a:pPr lvl="0"/>
            <a:r>
              <a:rPr lang="en-US" dirty="0"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dirty="0"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 edit Master text styles</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81000" y="230188"/>
            <a:ext cx="8382000" cy="3317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oAutofit/>
          </a:bodyPr>
          <a:lstStyle>
            <a:lvl1pPr>
              <a:lnSpc>
                <a:spcPct val="90000"/>
              </a:lnSpc>
              <a:defRPr sz="5400"/>
            </a:lvl1pPr>
          </a:lstStyle>
          <a:p>
            <a:r>
              <a:rPr lang="en-US" dirty="0"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 edit Master text styles</a:t>
            </a: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dirty="0"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 edit Master text styles</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dirty="0"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 edit Master text styles</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1027" name="Text Placeholder 2"/>
          <p:cNvSpPr>
            <a:spLocks noGrp="1"/>
          </p:cNvSpPr>
          <p:nvPr>
            <p:ph type="body" idx="1"/>
          </p:nvPr>
        </p:nvSpPr>
        <p:spPr bwMode="auto">
          <a:xfrm>
            <a:off x="381000" y="1412875"/>
            <a:ext cx="8382000" cy="21351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transition>
    <p:fade/>
  </p:transition>
  <p:txStyles>
    <p:titleStyle>
      <a:lvl1pPr algn="l" defTabSz="912813" rtl="0" eaLnBrk="0" fontAlgn="base" hangingPunct="0">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2pPr>
      <a:lvl3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3pPr>
      <a:lvl4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4pPr>
      <a:lvl5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charset="0"/>
        </a:defRPr>
      </a:lvl9pPr>
    </p:titleStyle>
    <p:bodyStyle>
      <a:lvl1pPr marL="396875" indent="-396875" algn="l" defTabSz="912813" rtl="0" eaLnBrk="0" fontAlgn="base" hangingPunct="0">
        <a:lnSpc>
          <a:spcPct val="90000"/>
        </a:lnSpc>
        <a:spcBef>
          <a:spcPct val="20000"/>
        </a:spcBef>
        <a:spcAft>
          <a:spcPct val="0"/>
        </a:spcAft>
        <a:buBlip>
          <a:blip r:embed="rId17"/>
        </a:buBlip>
        <a:defRPr sz="3200" kern="1200">
          <a:solidFill>
            <a:schemeClr val="tx1"/>
          </a:solidFill>
          <a:latin typeface="+mn-lt"/>
          <a:ea typeface="+mn-ea"/>
          <a:cs typeface="+mn-cs"/>
        </a:defRPr>
      </a:lvl1pPr>
      <a:lvl2pPr marL="914400" indent="-396875" algn="l" defTabSz="912813" rtl="0" eaLnBrk="0" fontAlgn="base" hangingPunct="0">
        <a:lnSpc>
          <a:spcPct val="90000"/>
        </a:lnSpc>
        <a:spcBef>
          <a:spcPct val="20000"/>
        </a:spcBef>
        <a:spcAft>
          <a:spcPct val="0"/>
        </a:spcAft>
        <a:buBlip>
          <a:blip r:embed="rId18"/>
        </a:buBlip>
        <a:defRPr sz="2800" kern="1200">
          <a:solidFill>
            <a:schemeClr val="tx1"/>
          </a:solidFill>
          <a:latin typeface="+mn-lt"/>
          <a:ea typeface="+mn-ea"/>
          <a:cs typeface="+mn-cs"/>
        </a:defRPr>
      </a:lvl2pPr>
      <a:lvl3pPr marL="1258888" indent="-344488"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n-ea"/>
          <a:cs typeface="+mn-cs"/>
        </a:defRPr>
      </a:lvl3pPr>
      <a:lvl4pPr marL="1604963" indent="-346075"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n-ea"/>
          <a:cs typeface="+mn-cs"/>
        </a:defRPr>
      </a:lvl4pPr>
      <a:lvl5pPr marL="1941513" indent="-336550"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jpeg"/><Relationship Id="rId4" Type="http://schemas.openxmlformats.org/officeDocument/2006/relationships/image" Target="../media/image14.png"/><Relationship Id="rId9" Type="http://schemas.openxmlformats.org/officeDocument/2006/relationships/image" Target="../media/image19.jpeg"/></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emf"/><Relationship Id="rId1" Type="http://schemas.openxmlformats.org/officeDocument/2006/relationships/slideLayout" Target="../slideLayouts/slideLayout8.xml"/><Relationship Id="rId5" Type="http://schemas.openxmlformats.org/officeDocument/2006/relationships/image" Target="../media/image26.png"/><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rcRect/>
          <a:stretch>
            <a:fillRect/>
          </a:stretch>
        </p:blipFill>
        <p:spPr bwMode="auto">
          <a:xfrm>
            <a:off x="0" y="0"/>
            <a:ext cx="9217025" cy="6858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050"/>
          <p:cNvSpPr>
            <a:spLocks noGrp="1"/>
          </p:cNvSpPr>
          <p:nvPr>
            <p:ph type="title"/>
          </p:nvPr>
        </p:nvSpPr>
        <p:spPr bwMode="auto">
          <a:xfrm>
            <a:off x="381000" y="230188"/>
            <a:ext cx="8382000" cy="438150"/>
          </a:xfrm>
        </p:spPr>
        <p:txBody>
          <a:bodyPr numCol="1" anchorCtr="0" compatLnSpc="1">
            <a:prstTxWarp prst="textNoShape">
              <a:avLst/>
            </a:prstTxWarp>
          </a:bodyPr>
          <a:lstStyle/>
          <a:p>
            <a:pPr algn="ctr">
              <a:defRPr/>
            </a:pPr>
            <a:r>
              <a:rPr sz="3200" b="1" u="sng" smtClean="0">
                <a:ln>
                  <a:noFill/>
                </a:ln>
                <a:solidFill>
                  <a:srgbClr val="FFCC00"/>
                </a:solidFill>
                <a:effectLst/>
                <a:latin typeface="Tahoma" pitchFamily="34" charset="0"/>
              </a:rPr>
              <a:t>ACES-New Developments- RBI Circular</a:t>
            </a:r>
          </a:p>
        </p:txBody>
      </p:sp>
      <p:sp>
        <p:nvSpPr>
          <p:cNvPr id="11267" name="Rectangle 2051"/>
          <p:cNvSpPr>
            <a:spLocks noGrp="1"/>
          </p:cNvSpPr>
          <p:nvPr>
            <p:ph type="body" idx="1"/>
          </p:nvPr>
        </p:nvSpPr>
        <p:spPr>
          <a:xfrm>
            <a:off x="381000" y="838200"/>
            <a:ext cx="8458200" cy="5453063"/>
          </a:xfrm>
        </p:spPr>
        <p:txBody>
          <a:bodyPr/>
          <a:lstStyle/>
          <a:p>
            <a:pPr>
              <a:lnSpc>
                <a:spcPct val="80000"/>
              </a:lnSpc>
            </a:pPr>
            <a:r>
              <a:rPr lang="en-US" sz="2400" smtClean="0">
                <a:solidFill>
                  <a:schemeClr val="tx2"/>
                </a:solidFill>
              </a:rPr>
              <a:t>R.B.I issued Circular DGBA.GAD.No.H - 850/41.07.003/ 2010-11 dated 29th July 2010</a:t>
            </a:r>
          </a:p>
          <a:p>
            <a:pPr>
              <a:lnSpc>
                <a:spcPct val="80000"/>
              </a:lnSpc>
            </a:pPr>
            <a:r>
              <a:rPr lang="en-US" sz="2400" smtClean="0">
                <a:solidFill>
                  <a:schemeClr val="tx2"/>
                </a:solidFill>
              </a:rPr>
              <a:t>It makes it mandatory for the authorised banks to accept Central Excise and Service Tax payments from only those assessees whose Assessee Codes (Registration Numbers) exist in the EASIEST Directory, with effect from 1st September, 2010</a:t>
            </a:r>
            <a:r>
              <a:rPr lang="en-US" sz="2800" b="1" smtClean="0"/>
              <a:t>    </a:t>
            </a:r>
          </a:p>
          <a:p>
            <a:pPr>
              <a:lnSpc>
                <a:spcPct val="80000"/>
              </a:lnSpc>
            </a:pPr>
            <a:r>
              <a:rPr lang="en-US" sz="2400" smtClean="0">
                <a:solidFill>
                  <a:schemeClr val="tx2"/>
                </a:solidFill>
              </a:rPr>
              <a:t>The assessees can themselves verify the existence of their Assessee Codes in the NSDL website www.cbec.nsdl.com </a:t>
            </a:r>
          </a:p>
          <a:p>
            <a:pPr>
              <a:lnSpc>
                <a:spcPct val="80000"/>
              </a:lnSpc>
            </a:pPr>
            <a:r>
              <a:rPr lang="en-US" sz="2400" smtClean="0">
                <a:solidFill>
                  <a:schemeClr val="tx2"/>
                </a:solidFill>
              </a:rPr>
              <a:t>If it does not exist, they can approach the jurisdictional officer </a:t>
            </a:r>
          </a:p>
          <a:p>
            <a:pPr>
              <a:lnSpc>
                <a:spcPct val="80000"/>
              </a:lnSpc>
            </a:pPr>
            <a:r>
              <a:rPr lang="en-US" sz="2400" smtClean="0">
                <a:solidFill>
                  <a:srgbClr val="FF0066"/>
                </a:solidFill>
              </a:rPr>
              <a:t>In case the registration number has not been generated by the system (erstwhile SACER /SAPS or the current ACES application), assesses have to apply afresh for a new Registration Certificate through ACES as a new assessee</a:t>
            </a:r>
            <a:r>
              <a:rPr lang="en-US" sz="2400" smtClean="0">
                <a:solidFill>
                  <a:schemeClr val="tx2"/>
                </a:solidFill>
              </a:rPr>
              <a:t> </a:t>
            </a:r>
          </a:p>
          <a:p>
            <a:pPr>
              <a:lnSpc>
                <a:spcPct val="80000"/>
              </a:lnSpc>
            </a:pPr>
            <a:r>
              <a:rPr lang="en-US" sz="2400" smtClean="0">
                <a:solidFill>
                  <a:schemeClr val="tx2"/>
                </a:solidFill>
              </a:rPr>
              <a:t>Assessees code is transferred to Assessee Code Directory only after the registration certificate is issued by the jurisdictional Officer.</a:t>
            </a:r>
          </a:p>
          <a:p>
            <a:pPr>
              <a:lnSpc>
                <a:spcPct val="80000"/>
              </a:lnSpc>
            </a:pPr>
            <a:endParaRPr lang="en-US" sz="2400" smtClean="0">
              <a:solidFill>
                <a:schemeClr val="tx2"/>
              </a:solidFill>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1026"/>
          <p:cNvSpPr>
            <a:spLocks noGrp="1"/>
          </p:cNvSpPr>
          <p:nvPr>
            <p:ph type="title"/>
          </p:nvPr>
        </p:nvSpPr>
        <p:spPr bwMode="auto">
          <a:xfrm>
            <a:off x="381000" y="230188"/>
            <a:ext cx="8382000" cy="438150"/>
          </a:xfrm>
        </p:spPr>
        <p:txBody>
          <a:bodyPr numCol="1" anchorCtr="0" compatLnSpc="1">
            <a:prstTxWarp prst="textNoShape">
              <a:avLst/>
            </a:prstTxWarp>
          </a:bodyPr>
          <a:lstStyle/>
          <a:p>
            <a:pPr algn="ctr">
              <a:defRPr/>
            </a:pPr>
            <a:r>
              <a:rPr sz="3200" b="1" u="sng" smtClean="0">
                <a:ln>
                  <a:noFill/>
                </a:ln>
                <a:solidFill>
                  <a:srgbClr val="FFCC00"/>
                </a:solidFill>
                <a:effectLst/>
                <a:latin typeface="Tahoma" pitchFamily="34" charset="0"/>
              </a:rPr>
              <a:t>ACES-New Developments- CFCs</a:t>
            </a:r>
          </a:p>
        </p:txBody>
      </p:sp>
      <p:sp>
        <p:nvSpPr>
          <p:cNvPr id="12291" name="Rectangle 1027"/>
          <p:cNvSpPr>
            <a:spLocks noGrp="1"/>
          </p:cNvSpPr>
          <p:nvPr>
            <p:ph type="body" idx="1"/>
          </p:nvPr>
        </p:nvSpPr>
        <p:spPr>
          <a:xfrm>
            <a:off x="381000" y="990600"/>
            <a:ext cx="8382000" cy="4535488"/>
          </a:xfrm>
        </p:spPr>
        <p:txBody>
          <a:bodyPr/>
          <a:lstStyle/>
          <a:p>
            <a:r>
              <a:rPr lang="en-US" sz="2800" smtClean="0">
                <a:solidFill>
                  <a:schemeClr val="tx2"/>
                </a:solidFill>
              </a:rPr>
              <a:t>ACES Certified Facilitation Centres (CFCs) have been set up by the eligible Members of:</a:t>
            </a:r>
          </a:p>
          <a:p>
            <a:pPr lvl="1">
              <a:buFont typeface="Wingdings" pitchFamily="2" charset="2"/>
              <a:buChar char="§"/>
            </a:pPr>
            <a:r>
              <a:rPr lang="en-US" sz="2400" smtClean="0">
                <a:solidFill>
                  <a:schemeClr val="tx2"/>
                </a:solidFill>
              </a:rPr>
              <a:t>Institute of Chartered Accountants of India (ICAI) </a:t>
            </a:r>
          </a:p>
          <a:p>
            <a:pPr lvl="1">
              <a:buFont typeface="Wingdings" pitchFamily="2" charset="2"/>
              <a:buChar char="§"/>
            </a:pPr>
            <a:r>
              <a:rPr lang="en-US" sz="2400" smtClean="0">
                <a:solidFill>
                  <a:schemeClr val="tx2"/>
                </a:solidFill>
              </a:rPr>
              <a:t>Institute of Cost and Works Accountants of India (ICWAI)</a:t>
            </a:r>
          </a:p>
          <a:p>
            <a:pPr lvl="1">
              <a:buFont typeface="Wingdings" pitchFamily="2" charset="2"/>
              <a:buChar char="§"/>
            </a:pPr>
            <a:r>
              <a:rPr lang="en-US" sz="2400" smtClean="0">
                <a:solidFill>
                  <a:schemeClr val="tx2"/>
                </a:solidFill>
              </a:rPr>
              <a:t>Institute of Company Secretaries of India (ICSI) </a:t>
            </a:r>
          </a:p>
          <a:p>
            <a:r>
              <a:rPr lang="en-US" sz="2800" smtClean="0">
                <a:solidFill>
                  <a:schemeClr val="tx2"/>
                </a:solidFill>
              </a:rPr>
              <a:t>CFCs provides services to taxpayers who may not have requisite IT infrastructure / resources, to use ACES</a:t>
            </a:r>
          </a:p>
          <a:p>
            <a:r>
              <a:rPr lang="en-US" sz="2800" smtClean="0">
                <a:solidFill>
                  <a:schemeClr val="tx2"/>
                </a:solidFill>
              </a:rPr>
              <a:t>This is on payment of prescribed fees</a:t>
            </a:r>
          </a:p>
          <a:p>
            <a:r>
              <a:rPr lang="en-US" sz="2800" smtClean="0">
                <a:solidFill>
                  <a:schemeClr val="tx2"/>
                </a:solidFill>
              </a:rPr>
              <a:t>The details such as MOUs, CFC Scheme, User Manuals, FAQs are available under the CFC link in ACES website (www.aces.gov.in)</a:t>
            </a: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1026"/>
          <p:cNvSpPr>
            <a:spLocks noGrp="1"/>
          </p:cNvSpPr>
          <p:nvPr>
            <p:ph type="title"/>
          </p:nvPr>
        </p:nvSpPr>
        <p:spPr bwMode="auto">
          <a:xfrm>
            <a:off x="381000" y="230188"/>
            <a:ext cx="8382000" cy="438150"/>
          </a:xfrm>
        </p:spPr>
        <p:txBody>
          <a:bodyPr numCol="1" anchorCtr="0" compatLnSpc="1">
            <a:prstTxWarp prst="textNoShape">
              <a:avLst/>
            </a:prstTxWarp>
          </a:bodyPr>
          <a:lstStyle/>
          <a:p>
            <a:pPr algn="ctr">
              <a:defRPr/>
            </a:pPr>
            <a:r>
              <a:rPr sz="3200" b="1" u="sng" smtClean="0">
                <a:ln>
                  <a:noFill/>
                </a:ln>
                <a:solidFill>
                  <a:srgbClr val="FFCC00"/>
                </a:solidFill>
                <a:effectLst/>
                <a:latin typeface="Tahoma" pitchFamily="34" charset="0"/>
              </a:rPr>
              <a:t>ACES-New Developments- XSD Schema</a:t>
            </a:r>
          </a:p>
        </p:txBody>
      </p:sp>
      <p:sp>
        <p:nvSpPr>
          <p:cNvPr id="13315" name="Rectangle 1027"/>
          <p:cNvSpPr>
            <a:spLocks noGrp="1"/>
          </p:cNvSpPr>
          <p:nvPr>
            <p:ph type="body" idx="1"/>
          </p:nvPr>
        </p:nvSpPr>
        <p:spPr>
          <a:xfrm>
            <a:off x="381000" y="914400"/>
            <a:ext cx="8382000" cy="5986463"/>
          </a:xfrm>
        </p:spPr>
        <p:txBody>
          <a:bodyPr/>
          <a:lstStyle/>
          <a:p>
            <a:pPr algn="just"/>
            <a:r>
              <a:rPr lang="en-US" smtClean="0">
                <a:solidFill>
                  <a:schemeClr val="tx2"/>
                </a:solidFill>
              </a:rPr>
              <a:t>A new feature of XML Schema is introduced by which assessees can create XML based on the predefined XSD schema</a:t>
            </a:r>
          </a:p>
          <a:p>
            <a:pPr algn="just"/>
            <a:r>
              <a:rPr lang="en-US" smtClean="0">
                <a:solidFill>
                  <a:schemeClr val="tx2"/>
                </a:solidFill>
              </a:rPr>
              <a:t>Assesses who use their own software application can generate their Central Excise returns by using data available in their own database, after making necessary modifications in their software applications.</a:t>
            </a:r>
          </a:p>
          <a:p>
            <a:pPr algn="just"/>
            <a:r>
              <a:rPr lang="en-US" smtClean="0">
                <a:solidFill>
                  <a:schemeClr val="tx2"/>
                </a:solidFill>
              </a:rPr>
              <a:t>If any user has huge data to upload, instead of entering data manually, it can use its own application for generating XML using the XSD Schema, made available.</a:t>
            </a:r>
          </a:p>
          <a:p>
            <a:endParaRPr lang="en-US" smtClean="0">
              <a:solidFill>
                <a:schemeClr val="tx2"/>
              </a:solidFill>
            </a:endParaRP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p:cNvSpPr>
          <p:nvPr>
            <p:ph type="title"/>
          </p:nvPr>
        </p:nvSpPr>
        <p:spPr bwMode="auto">
          <a:xfrm>
            <a:off x="1295400" y="228600"/>
            <a:ext cx="5826125" cy="438150"/>
          </a:xfrm>
        </p:spPr>
        <p:txBody>
          <a:bodyPr numCol="1" anchorCtr="0" compatLnSpc="1">
            <a:prstTxWarp prst="textNoShape">
              <a:avLst/>
            </a:prstTxWarp>
          </a:bodyPr>
          <a:lstStyle/>
          <a:p>
            <a:pPr algn="ctr">
              <a:defRPr/>
            </a:pPr>
            <a:r>
              <a:rPr sz="3200" b="1" u="sng" smtClean="0">
                <a:ln>
                  <a:noFill/>
                </a:ln>
                <a:solidFill>
                  <a:srgbClr val="FFCC00"/>
                </a:solidFill>
                <a:effectLst/>
                <a:latin typeface="Tahoma" pitchFamily="34" charset="0"/>
              </a:rPr>
              <a:t>REGISTRATION</a:t>
            </a:r>
            <a:endParaRPr sz="3200" b="1" smtClean="0">
              <a:ln>
                <a:noFill/>
              </a:ln>
              <a:solidFill>
                <a:srgbClr val="FFCC00"/>
              </a:solidFill>
              <a:effectLst/>
              <a:latin typeface="Tahoma" pitchFamily="34" charset="0"/>
            </a:endParaRPr>
          </a:p>
        </p:txBody>
      </p:sp>
      <p:sp>
        <p:nvSpPr>
          <p:cNvPr id="14339" name="Rectangle 3"/>
          <p:cNvSpPr>
            <a:spLocks noGrp="1"/>
          </p:cNvSpPr>
          <p:nvPr>
            <p:ph type="body" idx="1"/>
          </p:nvPr>
        </p:nvSpPr>
        <p:spPr>
          <a:xfrm>
            <a:off x="698500" y="981075"/>
            <a:ext cx="8064500" cy="5434013"/>
          </a:xfrm>
          <a:noFill/>
        </p:spPr>
        <p:txBody>
          <a:bodyPr/>
          <a:lstStyle/>
          <a:p>
            <a:pPr marL="381000" indent="-381000" defTabSz="695325">
              <a:lnSpc>
                <a:spcPct val="80000"/>
              </a:lnSpc>
              <a:buFontTx/>
              <a:buNone/>
            </a:pPr>
            <a:endParaRPr lang="en-US" sz="800" smtClean="0">
              <a:solidFill>
                <a:schemeClr val="tx2"/>
              </a:solidFill>
            </a:endParaRPr>
          </a:p>
          <a:p>
            <a:pPr marL="381000" indent="-381000" defTabSz="695325">
              <a:lnSpc>
                <a:spcPct val="80000"/>
              </a:lnSpc>
            </a:pPr>
            <a:r>
              <a:rPr lang="en-US" sz="2800" smtClean="0">
                <a:solidFill>
                  <a:schemeClr val="tx2"/>
                </a:solidFill>
              </a:rPr>
              <a:t>Two Types of Registrations:</a:t>
            </a:r>
            <a:r>
              <a:rPr lang="en-US" sz="2400" smtClean="0">
                <a:solidFill>
                  <a:schemeClr val="tx2"/>
                </a:solidFill>
              </a:rPr>
              <a:t> </a:t>
            </a:r>
          </a:p>
          <a:p>
            <a:pPr marL="741363" lvl="2" indent="-381000" defTabSz="695325">
              <a:lnSpc>
                <a:spcPct val="80000"/>
              </a:lnSpc>
            </a:pPr>
            <a:r>
              <a:rPr lang="en-US" smtClean="0">
                <a:solidFill>
                  <a:schemeClr val="tx2"/>
                </a:solidFill>
              </a:rPr>
              <a:t>Registration with ACES  and</a:t>
            </a:r>
          </a:p>
          <a:p>
            <a:pPr marL="741363" lvl="2" indent="-381000" defTabSz="695325">
              <a:lnSpc>
                <a:spcPct val="80000"/>
              </a:lnSpc>
            </a:pPr>
            <a:r>
              <a:rPr lang="en-US" smtClean="0">
                <a:solidFill>
                  <a:schemeClr val="tx2"/>
                </a:solidFill>
              </a:rPr>
              <a:t>Registration with the Department as Assessee</a:t>
            </a:r>
          </a:p>
          <a:p>
            <a:pPr marL="381000" indent="-381000" defTabSz="695325">
              <a:lnSpc>
                <a:spcPct val="80000"/>
              </a:lnSpc>
            </a:pPr>
            <a:r>
              <a:rPr lang="en-US" sz="2800" smtClean="0">
                <a:solidFill>
                  <a:srgbClr val="FF0066"/>
                </a:solidFill>
              </a:rPr>
              <a:t>Registration with ACES is different from Registration with Department</a:t>
            </a:r>
            <a:r>
              <a:rPr lang="en-US" sz="2400" smtClean="0">
                <a:solidFill>
                  <a:srgbClr val="FF0066"/>
                </a:solidFill>
              </a:rPr>
              <a:t> </a:t>
            </a:r>
          </a:p>
          <a:p>
            <a:pPr marL="381000" indent="-381000" defTabSz="695325">
              <a:lnSpc>
                <a:spcPct val="80000"/>
              </a:lnSpc>
            </a:pPr>
            <a:r>
              <a:rPr lang="en-US" sz="2800" smtClean="0">
                <a:solidFill>
                  <a:schemeClr val="tx2"/>
                </a:solidFill>
              </a:rPr>
              <a:t>On-line Registration for assessee is available for:</a:t>
            </a:r>
          </a:p>
          <a:p>
            <a:pPr marL="741363" lvl="2" indent="-381000" defTabSz="695325">
              <a:lnSpc>
                <a:spcPct val="80000"/>
              </a:lnSpc>
            </a:pPr>
            <a:r>
              <a:rPr lang="en-US" smtClean="0">
                <a:solidFill>
                  <a:schemeClr val="tx2"/>
                </a:solidFill>
              </a:rPr>
              <a:t>Existing Assessee</a:t>
            </a:r>
          </a:p>
          <a:p>
            <a:pPr marL="741363" lvl="2" indent="-381000" defTabSz="695325">
              <a:lnSpc>
                <a:spcPct val="80000"/>
              </a:lnSpc>
            </a:pPr>
            <a:r>
              <a:rPr lang="en-US" smtClean="0">
                <a:solidFill>
                  <a:schemeClr val="tx2"/>
                </a:solidFill>
              </a:rPr>
              <a:t>New Assessee</a:t>
            </a:r>
          </a:p>
          <a:p>
            <a:pPr marL="741363" lvl="2" indent="-381000" defTabSz="695325">
              <a:lnSpc>
                <a:spcPct val="80000"/>
              </a:lnSpc>
            </a:pPr>
            <a:r>
              <a:rPr lang="en-US" smtClean="0">
                <a:solidFill>
                  <a:schemeClr val="tx2"/>
                </a:solidFill>
              </a:rPr>
              <a:t>LTU Assessee</a:t>
            </a:r>
          </a:p>
          <a:p>
            <a:pPr marL="741363" lvl="2" indent="-381000" defTabSz="695325">
              <a:lnSpc>
                <a:spcPct val="80000"/>
              </a:lnSpc>
            </a:pPr>
            <a:r>
              <a:rPr lang="en-US" smtClean="0">
                <a:solidFill>
                  <a:schemeClr val="tx2"/>
                </a:solidFill>
              </a:rPr>
              <a:t>Non-Assessee</a:t>
            </a:r>
            <a:endParaRPr lang="en-US" sz="1800" smtClean="0">
              <a:solidFill>
                <a:schemeClr val="tx2"/>
              </a:solidFill>
            </a:endParaRPr>
          </a:p>
          <a:p>
            <a:pPr marL="381000" indent="-381000" defTabSz="695325">
              <a:lnSpc>
                <a:spcPct val="80000"/>
              </a:lnSpc>
            </a:pPr>
            <a:r>
              <a:rPr lang="en-US" sz="2800" smtClean="0">
                <a:solidFill>
                  <a:schemeClr val="tx2"/>
                </a:solidFill>
              </a:rPr>
              <a:t>New Registration Structure</a:t>
            </a:r>
            <a:r>
              <a:rPr lang="en-US" sz="2400" smtClean="0">
                <a:solidFill>
                  <a:schemeClr val="tx2"/>
                </a:solidFill>
              </a:rPr>
              <a:t> </a:t>
            </a:r>
          </a:p>
          <a:p>
            <a:pPr marL="741363" lvl="2" indent="-381000" defTabSz="695325">
              <a:lnSpc>
                <a:spcPct val="80000"/>
              </a:lnSpc>
            </a:pPr>
            <a:r>
              <a:rPr lang="en-US" smtClean="0">
                <a:solidFill>
                  <a:schemeClr val="tx2"/>
                </a:solidFill>
              </a:rPr>
              <a:t>10 – PAN</a:t>
            </a:r>
          </a:p>
          <a:p>
            <a:pPr marL="741363" lvl="2" indent="-381000" defTabSz="695325">
              <a:lnSpc>
                <a:spcPct val="80000"/>
              </a:lnSpc>
            </a:pPr>
            <a:r>
              <a:rPr lang="en-US" smtClean="0">
                <a:solidFill>
                  <a:schemeClr val="tx2"/>
                </a:solidFill>
              </a:rPr>
              <a:t>11-12 - EM/ED/SD </a:t>
            </a:r>
          </a:p>
          <a:p>
            <a:pPr marL="741363" lvl="2" indent="-381000" defTabSz="695325">
              <a:lnSpc>
                <a:spcPct val="80000"/>
              </a:lnSpc>
            </a:pPr>
            <a:r>
              <a:rPr lang="en-US" smtClean="0">
                <a:solidFill>
                  <a:schemeClr val="tx2"/>
                </a:solidFill>
              </a:rPr>
              <a:t>13-15 - Alpha-Numeric</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ChangeArrowheads="1"/>
          </p:cNvSpPr>
          <p:nvPr/>
        </p:nvSpPr>
        <p:spPr bwMode="auto">
          <a:xfrm>
            <a:off x="611188" y="981075"/>
            <a:ext cx="8007350" cy="4606925"/>
          </a:xfrm>
          <a:prstGeom prst="rect">
            <a:avLst/>
          </a:prstGeom>
          <a:noFill/>
          <a:ln w="9525">
            <a:noFill/>
            <a:miter lim="800000"/>
            <a:headEnd/>
            <a:tailEnd/>
          </a:ln>
        </p:spPr>
        <p:txBody>
          <a:bodyPr>
            <a:spAutoFit/>
          </a:bodyPr>
          <a:lstStyle/>
          <a:p>
            <a:pPr marL="396875" indent="-396875" algn="just" defTabSz="912813">
              <a:lnSpc>
                <a:spcPct val="90000"/>
              </a:lnSpc>
              <a:spcBef>
                <a:spcPct val="20000"/>
              </a:spcBef>
              <a:buFontTx/>
              <a:buBlip>
                <a:blip r:embed="rId2"/>
              </a:buBlip>
            </a:pPr>
            <a:r>
              <a:rPr lang="en-US" sz="2400">
                <a:solidFill>
                  <a:schemeClr val="tx2"/>
                </a:solidFill>
                <a:latin typeface="Calibri" pitchFamily="34" charset="0"/>
              </a:rPr>
              <a:t>Data of Existing Assessees  have beenmigrated to ACES</a:t>
            </a:r>
          </a:p>
          <a:p>
            <a:pPr marL="396875" indent="-396875" algn="just" defTabSz="912813">
              <a:lnSpc>
                <a:spcPct val="90000"/>
              </a:lnSpc>
              <a:spcBef>
                <a:spcPct val="20000"/>
              </a:spcBef>
              <a:buFontTx/>
              <a:buBlip>
                <a:blip r:embed="rId2"/>
              </a:buBlip>
            </a:pPr>
            <a:r>
              <a:rPr lang="en-US" sz="2400">
                <a:solidFill>
                  <a:schemeClr val="tx2"/>
                </a:solidFill>
                <a:latin typeface="Calibri" pitchFamily="34" charset="0"/>
              </a:rPr>
              <a:t>No need to obtain fresh registrations</a:t>
            </a:r>
          </a:p>
          <a:p>
            <a:pPr marL="396875" indent="-396875" algn="just" defTabSz="912813">
              <a:lnSpc>
                <a:spcPct val="90000"/>
              </a:lnSpc>
              <a:spcBef>
                <a:spcPct val="20000"/>
              </a:spcBef>
              <a:buFontTx/>
              <a:buBlip>
                <a:blip r:embed="rId2"/>
              </a:buBlip>
            </a:pPr>
            <a:r>
              <a:rPr lang="en-US" sz="2400">
                <a:solidFill>
                  <a:schemeClr val="tx2"/>
                </a:solidFill>
                <a:latin typeface="Calibri" pitchFamily="34" charset="0"/>
              </a:rPr>
              <a:t>For all the Existing Assesses, the system has generated  TPINs (Temporary Personal Identification Number) and Passwords. The format of TPIN is t + 9 digit number e.g. t012345678</a:t>
            </a:r>
          </a:p>
          <a:p>
            <a:pPr marL="396875" indent="-396875" algn="just" defTabSz="912813">
              <a:lnSpc>
                <a:spcPct val="90000"/>
              </a:lnSpc>
              <a:spcBef>
                <a:spcPct val="20000"/>
              </a:spcBef>
              <a:buFontTx/>
              <a:buBlip>
                <a:blip r:embed="rId2"/>
              </a:buBlip>
            </a:pPr>
            <a:r>
              <a:rPr lang="en-US" sz="2400">
                <a:solidFill>
                  <a:schemeClr val="tx2"/>
                </a:solidFill>
                <a:latin typeface="Calibri" pitchFamily="34" charset="0"/>
              </a:rPr>
              <a:t>Existing Assessees, whose email IDs are available in CBEC’s database, would receive TPIN mails from department.</a:t>
            </a:r>
          </a:p>
          <a:p>
            <a:pPr marL="396875" indent="-396875" algn="just" defTabSz="912813">
              <a:lnSpc>
                <a:spcPct val="90000"/>
              </a:lnSpc>
              <a:spcBef>
                <a:spcPct val="20000"/>
              </a:spcBef>
              <a:buFontTx/>
              <a:buBlip>
                <a:blip r:embed="rId2"/>
              </a:buBlip>
            </a:pPr>
            <a:r>
              <a:rPr lang="en-US" sz="2400">
                <a:solidFill>
                  <a:schemeClr val="tx2"/>
                </a:solidFill>
                <a:latin typeface="Calibri" pitchFamily="34" charset="0"/>
              </a:rPr>
              <a:t>The Assessee has to click the hyperlink in the email and provide the information for creating user profile in ACES</a:t>
            </a:r>
          </a:p>
          <a:p>
            <a:pPr marL="396875" indent="-396875" algn="just" defTabSz="912813">
              <a:lnSpc>
                <a:spcPct val="90000"/>
              </a:lnSpc>
              <a:spcBef>
                <a:spcPct val="20000"/>
              </a:spcBef>
              <a:buFontTx/>
              <a:buBlip>
                <a:blip r:embed="rId2"/>
              </a:buBlip>
            </a:pPr>
            <a:r>
              <a:rPr lang="en-US" sz="2400">
                <a:solidFill>
                  <a:schemeClr val="tx2"/>
                </a:solidFill>
                <a:latin typeface="Calibri" pitchFamily="34" charset="0"/>
              </a:rPr>
              <a:t>Using User Name and Password, assessee can login to ACES</a:t>
            </a:r>
          </a:p>
          <a:p>
            <a:pPr marL="396875" indent="-396875" algn="just" defTabSz="912813">
              <a:lnSpc>
                <a:spcPct val="90000"/>
              </a:lnSpc>
              <a:spcBef>
                <a:spcPct val="20000"/>
              </a:spcBef>
            </a:pPr>
            <a:endParaRPr lang="en-US">
              <a:solidFill>
                <a:schemeClr val="tx2"/>
              </a:solidFill>
              <a:latin typeface="Calibri" pitchFamily="34" charset="0"/>
            </a:endParaRPr>
          </a:p>
          <a:p>
            <a:pPr marL="396875" indent="-396875" algn="just" defTabSz="912813">
              <a:lnSpc>
                <a:spcPct val="90000"/>
              </a:lnSpc>
              <a:spcBef>
                <a:spcPct val="20000"/>
              </a:spcBef>
              <a:buFontTx/>
              <a:buBlip>
                <a:blip r:embed="rId2"/>
              </a:buBlip>
            </a:pPr>
            <a:endParaRPr lang="en-US" sz="2400">
              <a:solidFill>
                <a:schemeClr val="tx2"/>
              </a:solidFill>
              <a:latin typeface="Calibri" pitchFamily="34" charset="0"/>
            </a:endParaRPr>
          </a:p>
        </p:txBody>
      </p:sp>
      <p:sp>
        <p:nvSpPr>
          <p:cNvPr id="15363" name="Rectangle 5"/>
          <p:cNvSpPr>
            <a:spLocks noChangeArrowheads="1"/>
          </p:cNvSpPr>
          <p:nvPr/>
        </p:nvSpPr>
        <p:spPr bwMode="auto">
          <a:xfrm>
            <a:off x="322263" y="215900"/>
            <a:ext cx="8424862" cy="427038"/>
          </a:xfrm>
          <a:prstGeom prst="rect">
            <a:avLst/>
          </a:prstGeom>
          <a:noFill/>
          <a:ln w="9525">
            <a:noFill/>
            <a:miter lim="800000"/>
            <a:headEnd/>
            <a:tailEnd/>
          </a:ln>
        </p:spPr>
        <p:txBody>
          <a:bodyPr lIns="0" tIns="0" rIns="0" bIns="0">
            <a:spAutoFit/>
          </a:bodyPr>
          <a:lstStyle/>
          <a:p>
            <a:pPr algn="ctr" defTabSz="912813"/>
            <a:r>
              <a:rPr lang="en-US" sz="2800" b="1" u="sng">
                <a:solidFill>
                  <a:srgbClr val="FFCC00"/>
                </a:solidFill>
                <a:latin typeface="Tahoma" pitchFamily="34" charset="0"/>
                <a:cs typeface="Arial" charset="0"/>
              </a:rPr>
              <a:t>Existing Assesses – Initial Process</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ChangeArrowheads="1"/>
          </p:cNvSpPr>
          <p:nvPr/>
        </p:nvSpPr>
        <p:spPr bwMode="auto">
          <a:xfrm>
            <a:off x="250825" y="260350"/>
            <a:ext cx="8713788" cy="427038"/>
          </a:xfrm>
          <a:prstGeom prst="rect">
            <a:avLst/>
          </a:prstGeom>
          <a:noFill/>
          <a:ln w="9525">
            <a:noFill/>
            <a:miter lim="800000"/>
            <a:headEnd/>
            <a:tailEnd/>
          </a:ln>
        </p:spPr>
        <p:txBody>
          <a:bodyPr lIns="0" tIns="0" rIns="0" bIns="0">
            <a:spAutoFit/>
          </a:bodyPr>
          <a:lstStyle/>
          <a:p>
            <a:pPr algn="ctr" defTabSz="912813"/>
            <a:r>
              <a:rPr lang="en-US" sz="2800" b="1" u="sng">
                <a:solidFill>
                  <a:srgbClr val="FFCC00"/>
                </a:solidFill>
                <a:latin typeface="Tahoma" pitchFamily="34" charset="0"/>
                <a:cs typeface="Arial" charset="0"/>
              </a:rPr>
              <a:t>Existing Assesses – </a:t>
            </a:r>
            <a:r>
              <a:rPr lang="en-US" sz="2400" b="1" u="sng">
                <a:solidFill>
                  <a:srgbClr val="FFCC00"/>
                </a:solidFill>
                <a:latin typeface="Tahoma" pitchFamily="34" charset="0"/>
                <a:cs typeface="Arial" charset="0"/>
              </a:rPr>
              <a:t>Initial Log on process</a:t>
            </a:r>
            <a:r>
              <a:rPr lang="en-US" sz="2400" b="1">
                <a:solidFill>
                  <a:srgbClr val="FFCC00"/>
                </a:solidFill>
                <a:latin typeface="Tahoma" pitchFamily="34" charset="0"/>
                <a:cs typeface="Arial" charset="0"/>
              </a:rPr>
              <a:t>…..Contd</a:t>
            </a:r>
          </a:p>
        </p:txBody>
      </p:sp>
      <p:pic>
        <p:nvPicPr>
          <p:cNvPr id="16387" name="Picture 3078"/>
          <p:cNvPicPr>
            <a:picLocks noChangeAspect="1" noChangeArrowheads="1"/>
          </p:cNvPicPr>
          <p:nvPr/>
        </p:nvPicPr>
        <p:blipFill>
          <a:blip r:embed="rId2"/>
          <a:srcRect/>
          <a:stretch>
            <a:fillRect/>
          </a:stretch>
        </p:blipFill>
        <p:spPr bwMode="auto">
          <a:xfrm>
            <a:off x="539750" y="1052513"/>
            <a:ext cx="7943850" cy="5087937"/>
          </a:xfrm>
          <a:prstGeom prst="rect">
            <a:avLst/>
          </a:prstGeom>
          <a:noFill/>
          <a:ln w="9525">
            <a:noFill/>
            <a:miter lim="800000"/>
            <a:headEnd/>
            <a:tailEnd/>
          </a:ln>
        </p:spPr>
      </p:pic>
      <p:sp>
        <p:nvSpPr>
          <p:cNvPr id="16388" name="Text Box 5"/>
          <p:cNvSpPr txBox="1">
            <a:spLocks noChangeArrowheads="1"/>
          </p:cNvSpPr>
          <p:nvPr/>
        </p:nvSpPr>
        <p:spPr bwMode="auto">
          <a:xfrm>
            <a:off x="179388" y="3860800"/>
            <a:ext cx="2133600" cy="2573338"/>
          </a:xfrm>
          <a:prstGeom prst="rect">
            <a:avLst/>
          </a:prstGeom>
          <a:noFill/>
          <a:ln w="9525">
            <a:solidFill>
              <a:schemeClr val="tx1"/>
            </a:solidFill>
            <a:miter lim="800000"/>
            <a:headEnd/>
            <a:tailEnd/>
          </a:ln>
        </p:spPr>
        <p:txBody>
          <a:bodyPr>
            <a:spAutoFit/>
          </a:bodyPr>
          <a:lstStyle/>
          <a:p>
            <a:pPr>
              <a:spcBef>
                <a:spcPct val="50000"/>
              </a:spcBef>
            </a:pPr>
            <a:r>
              <a:rPr lang="en-US" sz="1800"/>
              <a:t>6-12 digit alphanumeric, first digit should be a character,  only “_” allowed as special character. Once chosen User ID cannot be changed</a:t>
            </a:r>
          </a:p>
        </p:txBody>
      </p:sp>
      <p:sp>
        <p:nvSpPr>
          <p:cNvPr id="16389" name="AutoShape 3081"/>
          <p:cNvSpPr>
            <a:spLocks noChangeArrowheads="1"/>
          </p:cNvSpPr>
          <p:nvPr/>
        </p:nvSpPr>
        <p:spPr bwMode="auto">
          <a:xfrm>
            <a:off x="1042988" y="3141663"/>
            <a:ext cx="1081087" cy="792162"/>
          </a:xfrm>
          <a:custGeom>
            <a:avLst/>
            <a:gdLst>
              <a:gd name="T0" fmla="*/ 757061 w 21600"/>
              <a:gd name="T1" fmla="*/ 0 h 21600"/>
              <a:gd name="T2" fmla="*/ 757061 w 21600"/>
              <a:gd name="T3" fmla="*/ 445885 h 21600"/>
              <a:gd name="T4" fmla="*/ 162013 w 21600"/>
              <a:gd name="T5" fmla="*/ 792162 h 21600"/>
              <a:gd name="T6" fmla="*/ 1081087 w 21600"/>
              <a:gd name="T7" fmla="*/ 222942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16390" name="Text Box 5"/>
          <p:cNvSpPr txBox="1">
            <a:spLocks noChangeArrowheads="1"/>
          </p:cNvSpPr>
          <p:nvPr/>
        </p:nvSpPr>
        <p:spPr bwMode="auto">
          <a:xfrm>
            <a:off x="7524750" y="2924175"/>
            <a:ext cx="1295400" cy="925513"/>
          </a:xfrm>
          <a:prstGeom prst="rect">
            <a:avLst/>
          </a:prstGeom>
          <a:noFill/>
          <a:ln w="9525">
            <a:solidFill>
              <a:schemeClr val="tx1"/>
            </a:solidFill>
            <a:miter lim="800000"/>
            <a:headEnd/>
            <a:tailEnd/>
          </a:ln>
        </p:spPr>
        <p:txBody>
          <a:bodyPr>
            <a:spAutoFit/>
          </a:bodyPr>
          <a:lstStyle/>
          <a:p>
            <a:pPr>
              <a:spcBef>
                <a:spcPct val="50000"/>
              </a:spcBef>
            </a:pPr>
            <a:r>
              <a:rPr lang="en-US" sz="1800"/>
              <a:t>To received  e-mail</a:t>
            </a:r>
          </a:p>
        </p:txBody>
      </p:sp>
      <p:sp>
        <p:nvSpPr>
          <p:cNvPr id="16391" name="AutoShape 11"/>
          <p:cNvSpPr>
            <a:spLocks noChangeArrowheads="1"/>
          </p:cNvSpPr>
          <p:nvPr/>
        </p:nvSpPr>
        <p:spPr bwMode="auto">
          <a:xfrm rot="-1100863">
            <a:off x="6573838" y="3430588"/>
            <a:ext cx="990600" cy="144462"/>
          </a:xfrm>
          <a:prstGeom prst="leftArrow">
            <a:avLst>
              <a:gd name="adj1" fmla="val 50000"/>
              <a:gd name="adj2" fmla="val 171429"/>
            </a:avLst>
          </a:prstGeom>
          <a:solidFill>
            <a:schemeClr val="accent1"/>
          </a:solidFill>
          <a:ln w="9525">
            <a:solidFill>
              <a:schemeClr val="tx1"/>
            </a:solidFill>
            <a:miter lim="800000"/>
            <a:headEnd/>
            <a:tailEnd/>
          </a:ln>
        </p:spPr>
        <p:txBody>
          <a:bodyPr wrap="none" anchor="ctr"/>
          <a:lstStyle/>
          <a:p>
            <a:endParaRPr lang="en-US" sz="1800" b="1"/>
          </a:p>
        </p:txBody>
      </p:sp>
      <p:sp>
        <p:nvSpPr>
          <p:cNvPr id="16392" name="Text Box 10"/>
          <p:cNvSpPr txBox="1">
            <a:spLocks noChangeArrowheads="1"/>
          </p:cNvSpPr>
          <p:nvPr/>
        </p:nvSpPr>
        <p:spPr bwMode="auto">
          <a:xfrm>
            <a:off x="7164388" y="4292600"/>
            <a:ext cx="1490662" cy="1200150"/>
          </a:xfrm>
          <a:prstGeom prst="rect">
            <a:avLst/>
          </a:prstGeom>
          <a:noFill/>
          <a:ln w="9525">
            <a:solidFill>
              <a:schemeClr val="tx1"/>
            </a:solidFill>
            <a:miter lim="800000"/>
            <a:headEnd/>
            <a:tailEnd/>
          </a:ln>
        </p:spPr>
        <p:txBody>
          <a:bodyPr>
            <a:spAutoFit/>
          </a:bodyPr>
          <a:lstStyle/>
          <a:p>
            <a:pPr algn="ctr">
              <a:spcBef>
                <a:spcPct val="50000"/>
              </a:spcBef>
            </a:pPr>
            <a:r>
              <a:rPr lang="en-US" sz="1800"/>
              <a:t>Assessee can choose 6 digit password</a:t>
            </a:r>
          </a:p>
        </p:txBody>
      </p:sp>
      <p:sp>
        <p:nvSpPr>
          <p:cNvPr id="16393" name="AutoShape 11"/>
          <p:cNvSpPr>
            <a:spLocks noChangeArrowheads="1"/>
          </p:cNvSpPr>
          <p:nvPr/>
        </p:nvSpPr>
        <p:spPr bwMode="auto">
          <a:xfrm rot="875364">
            <a:off x="6516688" y="4005263"/>
            <a:ext cx="1357312" cy="144462"/>
          </a:xfrm>
          <a:prstGeom prst="leftArrow">
            <a:avLst>
              <a:gd name="adj1" fmla="val 50000"/>
              <a:gd name="adj2" fmla="val 234891"/>
            </a:avLst>
          </a:prstGeom>
          <a:solidFill>
            <a:schemeClr val="accent1"/>
          </a:solidFill>
          <a:ln w="9525">
            <a:solidFill>
              <a:schemeClr val="tx1"/>
            </a:solidFill>
            <a:miter lim="800000"/>
            <a:headEnd/>
            <a:tailEnd/>
          </a:ln>
        </p:spPr>
        <p:txBody>
          <a:bodyPr wrap="none" anchor="ctr"/>
          <a:lstStyle/>
          <a:p>
            <a:endParaRPr lang="en-US" sz="1800" b="1"/>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p:cNvSpPr>
          <p:nvPr>
            <p:ph type="title"/>
          </p:nvPr>
        </p:nvSpPr>
        <p:spPr bwMode="auto">
          <a:xfrm>
            <a:off x="381000" y="230188"/>
            <a:ext cx="8382000" cy="384175"/>
          </a:xfrm>
        </p:spPr>
        <p:txBody>
          <a:bodyPr numCol="1" anchorCtr="0" compatLnSpc="1">
            <a:prstTxWarp prst="textNoShape">
              <a:avLst/>
            </a:prstTxWarp>
          </a:bodyPr>
          <a:lstStyle/>
          <a:p>
            <a:pPr algn="ctr">
              <a:defRPr/>
            </a:pPr>
            <a:r>
              <a:rPr sz="2800" b="1" u="sng" smtClean="0">
                <a:ln>
                  <a:noFill/>
                </a:ln>
                <a:solidFill>
                  <a:srgbClr val="FFCC00"/>
                </a:solidFill>
                <a:effectLst/>
                <a:latin typeface="Tahoma" pitchFamily="34" charset="0"/>
              </a:rPr>
              <a:t>Action for the non receipt of email</a:t>
            </a:r>
          </a:p>
        </p:txBody>
      </p:sp>
      <p:sp>
        <p:nvSpPr>
          <p:cNvPr id="17411" name="Rectangle 3"/>
          <p:cNvSpPr>
            <a:spLocks noGrp="1"/>
          </p:cNvSpPr>
          <p:nvPr>
            <p:ph type="body" idx="1"/>
          </p:nvPr>
        </p:nvSpPr>
        <p:spPr>
          <a:xfrm>
            <a:off x="381000" y="1219200"/>
            <a:ext cx="8305800" cy="4454525"/>
          </a:xfrm>
        </p:spPr>
        <p:txBody>
          <a:bodyPr/>
          <a:lstStyle/>
          <a:p>
            <a:pPr algn="just" eaLnBrk="1" hangingPunct="1"/>
            <a:r>
              <a:rPr lang="en-US" sz="2400" smtClean="0">
                <a:solidFill>
                  <a:schemeClr val="tx2"/>
                </a:solidFill>
              </a:rPr>
              <a:t>The assessee may not receive TPIN Mails in following situations:  </a:t>
            </a:r>
          </a:p>
          <a:p>
            <a:pPr lvl="1"/>
            <a:r>
              <a:rPr lang="en-US" sz="2400" smtClean="0">
                <a:solidFill>
                  <a:schemeClr val="tx2"/>
                </a:solidFill>
              </a:rPr>
              <a:t>e-Mail ID is not available in ACES database</a:t>
            </a:r>
          </a:p>
          <a:p>
            <a:pPr lvl="1"/>
            <a:r>
              <a:rPr lang="en-US" sz="2400" smtClean="0">
                <a:solidFill>
                  <a:schemeClr val="tx2"/>
                </a:solidFill>
              </a:rPr>
              <a:t>e-Mail ID is incorrect in ACES data base</a:t>
            </a:r>
          </a:p>
          <a:p>
            <a:pPr algn="just" eaLnBrk="1" hangingPunct="1"/>
            <a:r>
              <a:rPr lang="en-US" sz="2400" smtClean="0">
                <a:solidFill>
                  <a:schemeClr val="tx2"/>
                </a:solidFill>
              </a:rPr>
              <a:t>Procedure for obtaining TPIN mail</a:t>
            </a:r>
          </a:p>
          <a:p>
            <a:pPr lvl="1"/>
            <a:r>
              <a:rPr lang="en-US" sz="2400" smtClean="0">
                <a:solidFill>
                  <a:schemeClr val="tx2"/>
                </a:solidFill>
              </a:rPr>
              <a:t>The assessee intimates non receipt of email and furnishes the correct email ID to the concerned Jurisdictional Officer</a:t>
            </a:r>
          </a:p>
          <a:p>
            <a:pPr lvl="1"/>
            <a:r>
              <a:rPr lang="en-US" sz="2400" smtClean="0">
                <a:solidFill>
                  <a:schemeClr val="tx2"/>
                </a:solidFill>
              </a:rPr>
              <a:t>Jurisdictional Officer corrects the email id of assessee and regenerates the Password by sending a mail</a:t>
            </a:r>
          </a:p>
          <a:p>
            <a:pPr lvl="1"/>
            <a:r>
              <a:rPr lang="en-US" sz="2400" smtClean="0">
                <a:solidFill>
                  <a:schemeClr val="tx2"/>
                </a:solidFill>
              </a:rPr>
              <a:t>TPIN and newly generated Password is mailed automatically to the new email ID given by the assessee</a:t>
            </a:r>
          </a:p>
          <a:p>
            <a:endParaRPr lang="en-US" sz="2400" smtClean="0">
              <a:solidFill>
                <a:schemeClr val="tx2"/>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050"/>
          <p:cNvSpPr>
            <a:spLocks noGrp="1"/>
          </p:cNvSpPr>
          <p:nvPr>
            <p:ph type="title"/>
          </p:nvPr>
        </p:nvSpPr>
        <p:spPr bwMode="auto">
          <a:xfrm>
            <a:off x="381000" y="230188"/>
            <a:ext cx="8382000" cy="1314450"/>
          </a:xfrm>
        </p:spPr>
        <p:txBody>
          <a:bodyPr numCol="1" anchorCtr="0" compatLnSpc="1">
            <a:prstTxWarp prst="textNoShape">
              <a:avLst/>
            </a:prstTxWarp>
          </a:bodyPr>
          <a:lstStyle/>
          <a:p>
            <a:pPr algn="ctr">
              <a:defRPr/>
            </a:pPr>
            <a:r>
              <a:rPr sz="3200" b="1" smtClean="0">
                <a:ln>
                  <a:noFill/>
                </a:ln>
                <a:solidFill>
                  <a:srgbClr val="FFCC00"/>
                </a:solidFill>
                <a:effectLst/>
                <a:latin typeface="Tahoma" pitchFamily="34" charset="0"/>
              </a:rPr>
              <a:t>Registration Procedure for New </a:t>
            </a:r>
            <a:r>
              <a:rPr sz="3200" b="1" u="sng" smtClean="0">
                <a:ln>
                  <a:noFill/>
                </a:ln>
                <a:solidFill>
                  <a:srgbClr val="FFCC00"/>
                </a:solidFill>
                <a:effectLst/>
                <a:latin typeface="Tahoma" pitchFamily="34" charset="0"/>
              </a:rPr>
              <a:t>Assessee (Registrant)</a:t>
            </a:r>
            <a:r>
              <a:rPr sz="3200" b="1" smtClean="0">
                <a:ln>
                  <a:noFill/>
                </a:ln>
                <a:solidFill>
                  <a:srgbClr val="FFCC00"/>
                </a:solidFill>
                <a:effectLst/>
                <a:latin typeface="Tahoma" pitchFamily="34" charset="0"/>
              </a:rPr>
              <a:t/>
            </a:r>
            <a:br>
              <a:rPr sz="3200" b="1" smtClean="0">
                <a:ln>
                  <a:noFill/>
                </a:ln>
                <a:solidFill>
                  <a:srgbClr val="FFCC00"/>
                </a:solidFill>
                <a:effectLst/>
                <a:latin typeface="Tahoma" pitchFamily="34" charset="0"/>
              </a:rPr>
            </a:br>
            <a:endParaRPr sz="3200" b="1" smtClean="0">
              <a:ln>
                <a:noFill/>
              </a:ln>
              <a:solidFill>
                <a:srgbClr val="FFCC00"/>
              </a:solidFill>
              <a:effectLst/>
              <a:latin typeface="Tahoma" pitchFamily="34" charset="0"/>
            </a:endParaRPr>
          </a:p>
        </p:txBody>
      </p:sp>
      <p:sp>
        <p:nvSpPr>
          <p:cNvPr id="18435" name="Rectangle 2051"/>
          <p:cNvSpPr>
            <a:spLocks noChangeArrowheads="1"/>
          </p:cNvSpPr>
          <p:nvPr/>
        </p:nvSpPr>
        <p:spPr bwMode="auto">
          <a:xfrm>
            <a:off x="381000" y="1295400"/>
            <a:ext cx="8305800" cy="4900613"/>
          </a:xfrm>
          <a:prstGeom prst="rect">
            <a:avLst/>
          </a:prstGeom>
          <a:noFill/>
          <a:ln w="9525">
            <a:noFill/>
            <a:miter lim="800000"/>
            <a:headEnd/>
            <a:tailEnd/>
          </a:ln>
        </p:spPr>
        <p:txBody>
          <a:bodyPr>
            <a:spAutoFit/>
          </a:bodyPr>
          <a:lstStyle/>
          <a:p>
            <a:pPr>
              <a:lnSpc>
                <a:spcPct val="90000"/>
              </a:lnSpc>
              <a:spcBef>
                <a:spcPct val="50000"/>
              </a:spcBef>
              <a:buFontTx/>
              <a:buBlip>
                <a:blip r:embed="rId2"/>
              </a:buBlip>
            </a:pPr>
            <a:r>
              <a:rPr lang="en-US" sz="2400">
                <a:solidFill>
                  <a:schemeClr val="tx2"/>
                </a:solidFill>
                <a:latin typeface="Calibri" pitchFamily="34" charset="0"/>
              </a:rPr>
              <a:t>User to access ACES application by clicking  </a:t>
            </a:r>
            <a:r>
              <a:rPr lang="en-US" sz="2400">
                <a:solidFill>
                  <a:srgbClr val="FF0000"/>
                </a:solidFill>
                <a:latin typeface="Calibri" pitchFamily="34" charset="0"/>
              </a:rPr>
              <a:t>http:/www.aces.gov.in</a:t>
            </a:r>
          </a:p>
          <a:p>
            <a:pPr>
              <a:lnSpc>
                <a:spcPct val="90000"/>
              </a:lnSpc>
              <a:spcBef>
                <a:spcPct val="50000"/>
              </a:spcBef>
              <a:buFontTx/>
              <a:buBlip>
                <a:blip r:embed="rId2"/>
              </a:buBlip>
            </a:pPr>
            <a:r>
              <a:rPr lang="en-US" sz="2400">
                <a:solidFill>
                  <a:schemeClr val="tx2"/>
                </a:solidFill>
                <a:latin typeface="Calibri" pitchFamily="34" charset="0"/>
              </a:rPr>
              <a:t>User to click Central Excise Or Service Tax as required</a:t>
            </a:r>
          </a:p>
          <a:p>
            <a:pPr>
              <a:lnSpc>
                <a:spcPct val="90000"/>
              </a:lnSpc>
              <a:spcBef>
                <a:spcPct val="50000"/>
              </a:spcBef>
              <a:buFontTx/>
              <a:buBlip>
                <a:blip r:embed="rId2"/>
              </a:buBlip>
            </a:pPr>
            <a:r>
              <a:rPr lang="en-US" sz="2400">
                <a:solidFill>
                  <a:schemeClr val="tx2"/>
                </a:solidFill>
                <a:latin typeface="Calibri" pitchFamily="34" charset="0"/>
              </a:rPr>
              <a:t>Select the hyperlink </a:t>
            </a:r>
            <a:r>
              <a:rPr lang="en-US" sz="2400">
                <a:solidFill>
                  <a:srgbClr val="FF0000"/>
                </a:solidFill>
              </a:rPr>
              <a:t>“New Users to Click Here to Register with ACES” </a:t>
            </a:r>
            <a:r>
              <a:rPr lang="en-US" sz="2400">
                <a:solidFill>
                  <a:schemeClr val="tx2"/>
                </a:solidFill>
              </a:rPr>
              <a:t>to go for Creation of User Name.</a:t>
            </a:r>
          </a:p>
          <a:p>
            <a:pPr>
              <a:lnSpc>
                <a:spcPct val="90000"/>
              </a:lnSpc>
              <a:spcBef>
                <a:spcPct val="50000"/>
              </a:spcBef>
              <a:buFontTx/>
              <a:buBlip>
                <a:blip r:embed="rId2"/>
              </a:buBlip>
            </a:pPr>
            <a:r>
              <a:rPr lang="en-US" sz="2400">
                <a:solidFill>
                  <a:schemeClr val="tx2"/>
                </a:solidFill>
              </a:rPr>
              <a:t> This Screen enables creation of </a:t>
            </a:r>
            <a:r>
              <a:rPr lang="en-US" sz="2400">
                <a:solidFill>
                  <a:schemeClr val="tx2"/>
                </a:solidFill>
                <a:latin typeface="Calibri" pitchFamily="34" charset="0"/>
              </a:rPr>
              <a:t>User Name(ID) &amp; Password (given by the User) after entry of valid E-mail ID and other basic details of the person registering with the ACES Application.  </a:t>
            </a:r>
          </a:p>
          <a:p>
            <a:pPr>
              <a:lnSpc>
                <a:spcPct val="90000"/>
              </a:lnSpc>
              <a:spcBef>
                <a:spcPct val="50000"/>
              </a:spcBef>
              <a:buFontTx/>
              <a:buBlip>
                <a:blip r:embed="rId2"/>
              </a:buBlip>
            </a:pPr>
            <a:r>
              <a:rPr lang="en-US" sz="3200">
                <a:solidFill>
                  <a:srgbClr val="FF0066"/>
                </a:solidFill>
                <a:latin typeface="Calibri" pitchFamily="34" charset="0"/>
              </a:rPr>
              <a:t>User ID once selected is Permanent, Password should be changed</a:t>
            </a:r>
            <a:r>
              <a:rPr lang="en-US" sz="3200">
                <a:solidFill>
                  <a:srgbClr val="660033"/>
                </a:solidFill>
                <a:latin typeface="Calibri" pitchFamily="34" charset="0"/>
              </a:rPr>
              <a:t> </a:t>
            </a:r>
            <a:r>
              <a:rPr lang="en-US" sz="3200">
                <a:solidFill>
                  <a:srgbClr val="FF0066"/>
                </a:solidFill>
                <a:latin typeface="Calibri" pitchFamily="34" charset="0"/>
              </a:rPr>
              <a:t>regularly</a:t>
            </a:r>
          </a:p>
          <a:p>
            <a:pPr>
              <a:lnSpc>
                <a:spcPct val="90000"/>
              </a:lnSpc>
              <a:spcBef>
                <a:spcPct val="50000"/>
              </a:spcBef>
              <a:buFontTx/>
              <a:buBlip>
                <a:blip r:embed="rId2"/>
              </a:buBlip>
            </a:pPr>
            <a:r>
              <a:rPr lang="en-US" sz="2400">
                <a:solidFill>
                  <a:schemeClr val="tx2"/>
                </a:solidFill>
              </a:rPr>
              <a:t>Assessee receives an e-acknowledgement</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8"/>
          <p:cNvPicPr>
            <a:picLocks noChangeAspect="1" noChangeArrowheads="1"/>
          </p:cNvPicPr>
          <p:nvPr/>
        </p:nvPicPr>
        <p:blipFill>
          <a:blip r:embed="rId2"/>
          <a:srcRect/>
          <a:stretch>
            <a:fillRect/>
          </a:stretch>
        </p:blipFill>
        <p:spPr bwMode="auto">
          <a:xfrm>
            <a:off x="92075" y="1341438"/>
            <a:ext cx="8964613" cy="5472112"/>
          </a:xfrm>
          <a:prstGeom prst="rect">
            <a:avLst/>
          </a:prstGeom>
          <a:noFill/>
          <a:ln w="9525">
            <a:noFill/>
            <a:miter lim="800000"/>
            <a:headEnd/>
            <a:tailEnd/>
          </a:ln>
        </p:spPr>
      </p:pic>
      <p:sp>
        <p:nvSpPr>
          <p:cNvPr id="19459" name="Rectangle 5"/>
          <p:cNvSpPr>
            <a:spLocks noChangeArrowheads="1"/>
          </p:cNvSpPr>
          <p:nvPr/>
        </p:nvSpPr>
        <p:spPr bwMode="auto">
          <a:xfrm>
            <a:off x="971550" y="333375"/>
            <a:ext cx="7345363" cy="974725"/>
          </a:xfrm>
          <a:prstGeom prst="rect">
            <a:avLst/>
          </a:prstGeom>
          <a:noFill/>
          <a:ln w="9525">
            <a:noFill/>
            <a:miter lim="800000"/>
            <a:headEnd/>
            <a:tailEnd/>
          </a:ln>
        </p:spPr>
        <p:txBody>
          <a:bodyPr lIns="0" tIns="0" rIns="0" bIns="0">
            <a:spAutoFit/>
          </a:bodyPr>
          <a:lstStyle/>
          <a:p>
            <a:pPr algn="ctr" defTabSz="912813"/>
            <a:r>
              <a:rPr lang="en-US" sz="3200" b="1">
                <a:solidFill>
                  <a:srgbClr val="FFCC00"/>
                </a:solidFill>
                <a:latin typeface="Tahoma" pitchFamily="34" charset="0"/>
                <a:cs typeface="Arial" charset="0"/>
              </a:rPr>
              <a:t>ACES Home Page</a:t>
            </a:r>
          </a:p>
          <a:p>
            <a:pPr algn="ctr" defTabSz="912813"/>
            <a:r>
              <a:rPr lang="en-US" sz="3200" b="1" u="sng">
                <a:solidFill>
                  <a:srgbClr val="FFCC00"/>
                </a:solidFill>
                <a:latin typeface="Tahoma" pitchFamily="34" charset="0"/>
                <a:cs typeface="Arial" charset="0"/>
              </a:rPr>
              <a:t>http://www.aces.gov.in</a:t>
            </a:r>
          </a:p>
        </p:txBody>
      </p:sp>
      <p:sp>
        <p:nvSpPr>
          <p:cNvPr id="19460" name="TextBox 7"/>
          <p:cNvSpPr txBox="1">
            <a:spLocks noChangeArrowheads="1"/>
          </p:cNvSpPr>
          <p:nvPr/>
        </p:nvSpPr>
        <p:spPr bwMode="auto">
          <a:xfrm>
            <a:off x="2700338" y="2565400"/>
            <a:ext cx="2214562" cy="276225"/>
          </a:xfrm>
          <a:prstGeom prst="rect">
            <a:avLst/>
          </a:prstGeom>
          <a:noFill/>
          <a:ln w="9525">
            <a:noFill/>
            <a:miter lim="800000"/>
            <a:headEnd/>
            <a:tailEnd/>
          </a:ln>
        </p:spPr>
        <p:txBody>
          <a:bodyPr>
            <a:spAutoFit/>
          </a:bodyPr>
          <a:lstStyle/>
          <a:p>
            <a:r>
              <a:rPr lang="en-US" sz="1200" b="1">
                <a:solidFill>
                  <a:srgbClr val="FF0000"/>
                </a:solidFill>
              </a:rPr>
              <a:t>Login for C.Ex. Assessee</a:t>
            </a:r>
          </a:p>
        </p:txBody>
      </p:sp>
      <p:sp>
        <p:nvSpPr>
          <p:cNvPr id="19461" name="TextBox 8"/>
          <p:cNvSpPr txBox="1">
            <a:spLocks noChangeArrowheads="1"/>
          </p:cNvSpPr>
          <p:nvPr/>
        </p:nvSpPr>
        <p:spPr bwMode="auto">
          <a:xfrm>
            <a:off x="6227763" y="2636838"/>
            <a:ext cx="2520950" cy="277812"/>
          </a:xfrm>
          <a:prstGeom prst="rect">
            <a:avLst/>
          </a:prstGeom>
          <a:noFill/>
          <a:ln w="9525">
            <a:noFill/>
            <a:miter lim="800000"/>
            <a:headEnd/>
            <a:tailEnd/>
          </a:ln>
        </p:spPr>
        <p:txBody>
          <a:bodyPr>
            <a:spAutoFit/>
          </a:bodyPr>
          <a:lstStyle/>
          <a:p>
            <a:r>
              <a:rPr lang="en-US" sz="1200" b="1">
                <a:solidFill>
                  <a:srgbClr val="FF0000"/>
                </a:solidFill>
              </a:rPr>
              <a:t>Login for Service Tax Assessee</a:t>
            </a:r>
          </a:p>
        </p:txBody>
      </p:sp>
      <p:cxnSp>
        <p:nvCxnSpPr>
          <p:cNvPr id="12" name="Straight Arrow Connector 11"/>
          <p:cNvCxnSpPr/>
          <p:nvPr/>
        </p:nvCxnSpPr>
        <p:spPr>
          <a:xfrm rot="10800000" flipV="1">
            <a:off x="4643438" y="2276475"/>
            <a:ext cx="649287" cy="36036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6200000" flipH="1">
            <a:off x="6012656" y="2348707"/>
            <a:ext cx="360363" cy="2159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bwMode="auto">
          <a:xfrm>
            <a:off x="684213" y="260350"/>
            <a:ext cx="8064500" cy="493713"/>
          </a:xfrm>
        </p:spPr>
        <p:txBody>
          <a:bodyPr numCol="1" compatLnSpc="1">
            <a:prstTxWarp prst="textNoShape">
              <a:avLst/>
            </a:prstTxWarp>
            <a:spAutoFit/>
          </a:bodyPr>
          <a:lstStyle/>
          <a:p>
            <a:pPr algn="ctr">
              <a:defRPr/>
            </a:pPr>
            <a:r>
              <a:rPr sz="3600" b="1" u="sng" smtClean="0">
                <a:ln>
                  <a:noFill/>
                </a:ln>
                <a:solidFill>
                  <a:srgbClr val="FFCC00"/>
                </a:solidFill>
                <a:effectLst>
                  <a:outerShdw blurRad="38100" dist="38100" dir="2700000" algn="tl">
                    <a:srgbClr val="C0C0C0"/>
                  </a:outerShdw>
                </a:effectLst>
                <a:latin typeface="Tahoma" pitchFamily="34" charset="0"/>
              </a:rPr>
              <a:t>New User -Registration with ACES</a:t>
            </a:r>
          </a:p>
        </p:txBody>
      </p:sp>
      <p:sp>
        <p:nvSpPr>
          <p:cNvPr id="3" name="Subtitle 2"/>
          <p:cNvSpPr>
            <a:spLocks noGrp="1"/>
          </p:cNvSpPr>
          <p:nvPr>
            <p:ph type="subTitle" idx="1"/>
          </p:nvPr>
        </p:nvSpPr>
        <p:spPr>
          <a:xfrm>
            <a:off x="1368425" y="4344988"/>
            <a:ext cx="7043738" cy="461962"/>
          </a:xfrm>
        </p:spPr>
        <p:txBody>
          <a:bodyPr/>
          <a:lstStyle/>
          <a:p>
            <a:pPr>
              <a:defRPr/>
            </a:pPr>
            <a:endParaRPr lang="en-US"/>
          </a:p>
        </p:txBody>
      </p:sp>
      <p:sp>
        <p:nvSpPr>
          <p:cNvPr id="4" name="Text Placeholder 3"/>
          <p:cNvSpPr>
            <a:spLocks noGrp="1"/>
          </p:cNvSpPr>
          <p:nvPr>
            <p:ph type="body" sz="quarter" idx="10"/>
          </p:nvPr>
        </p:nvSpPr>
        <p:spPr>
          <a:xfrm>
            <a:off x="722313" y="2355850"/>
            <a:ext cx="7689850" cy="1384300"/>
          </a:xfrm>
        </p:spPr>
        <p:txBody>
          <a:bodyPr/>
          <a:lstStyle/>
          <a:p>
            <a:pPr>
              <a:defRPr/>
            </a:pPr>
            <a:endParaRPr/>
          </a:p>
        </p:txBody>
      </p:sp>
      <p:pic>
        <p:nvPicPr>
          <p:cNvPr id="20485" name="Picture 2"/>
          <p:cNvPicPr>
            <a:picLocks noChangeAspect="1" noChangeArrowheads="1"/>
          </p:cNvPicPr>
          <p:nvPr/>
        </p:nvPicPr>
        <p:blipFill>
          <a:blip r:embed="rId2"/>
          <a:srcRect/>
          <a:stretch>
            <a:fillRect/>
          </a:stretch>
        </p:blipFill>
        <p:spPr bwMode="auto">
          <a:xfrm>
            <a:off x="547688" y="887413"/>
            <a:ext cx="8048625" cy="5429250"/>
          </a:xfrm>
          <a:prstGeom prst="rect">
            <a:avLst/>
          </a:prstGeom>
          <a:noFill/>
          <a:ln w="9525">
            <a:noFill/>
            <a:miter lim="800000"/>
            <a:headEnd/>
            <a:tailEnd/>
          </a:ln>
        </p:spPr>
      </p:pic>
      <p:sp>
        <p:nvSpPr>
          <p:cNvPr id="20486" name="TextBox 7"/>
          <p:cNvSpPr txBox="1">
            <a:spLocks noChangeArrowheads="1"/>
          </p:cNvSpPr>
          <p:nvPr/>
        </p:nvSpPr>
        <p:spPr bwMode="auto">
          <a:xfrm>
            <a:off x="1357313" y="4214813"/>
            <a:ext cx="2135187" cy="641350"/>
          </a:xfrm>
          <a:prstGeom prst="rect">
            <a:avLst/>
          </a:prstGeom>
          <a:noFill/>
          <a:ln w="9525">
            <a:noFill/>
            <a:miter lim="800000"/>
            <a:headEnd/>
            <a:tailEnd/>
          </a:ln>
        </p:spPr>
        <p:txBody>
          <a:bodyPr>
            <a:spAutoFit/>
          </a:bodyPr>
          <a:lstStyle/>
          <a:p>
            <a:r>
              <a:rPr lang="en-US" sz="1800" b="1"/>
              <a:t>New Assessee</a:t>
            </a:r>
          </a:p>
          <a:p>
            <a:r>
              <a:rPr lang="en-US" sz="1800" b="1"/>
              <a:t> to Click here</a:t>
            </a:r>
          </a:p>
        </p:txBody>
      </p:sp>
      <p:sp>
        <p:nvSpPr>
          <p:cNvPr id="20487" name="AutoShape 9"/>
          <p:cNvSpPr>
            <a:spLocks noChangeArrowheads="1"/>
          </p:cNvSpPr>
          <p:nvPr/>
        </p:nvSpPr>
        <p:spPr bwMode="auto">
          <a:xfrm rot="16200000" flipV="1">
            <a:off x="2051844" y="3140869"/>
            <a:ext cx="647700" cy="1223962"/>
          </a:xfrm>
          <a:custGeom>
            <a:avLst/>
            <a:gdLst>
              <a:gd name="T0" fmla="*/ 462656 w 21600"/>
              <a:gd name="T1" fmla="*/ 0 h 21600"/>
              <a:gd name="T2" fmla="*/ 277581 w 21600"/>
              <a:gd name="T3" fmla="*/ 407987 h 21600"/>
              <a:gd name="T4" fmla="*/ 0 w 21600"/>
              <a:gd name="T5" fmla="*/ 1020025 h 21600"/>
              <a:gd name="T6" fmla="*/ 277581 w 21600"/>
              <a:gd name="T7" fmla="*/ 1223962 h 21600"/>
              <a:gd name="T8" fmla="*/ 555163 w 21600"/>
              <a:gd name="T9" fmla="*/ 849974 h 21600"/>
              <a:gd name="T10" fmla="*/ 647700 w 21600"/>
              <a:gd name="T11" fmla="*/ 407987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Placeholder 2"/>
          <p:cNvSpPr>
            <a:spLocks/>
          </p:cNvSpPr>
          <p:nvPr/>
        </p:nvSpPr>
        <p:spPr bwMode="auto">
          <a:xfrm>
            <a:off x="406400" y="1046163"/>
            <a:ext cx="8382000" cy="5795962"/>
          </a:xfrm>
          <a:prstGeom prst="rect">
            <a:avLst/>
          </a:prstGeom>
          <a:noFill/>
          <a:ln w="9525">
            <a:noFill/>
            <a:miter lim="800000"/>
            <a:headEnd/>
            <a:tailEnd/>
          </a:ln>
        </p:spPr>
        <p:txBody>
          <a:bodyPr lIns="0" tIns="0" rIns="0" bIns="0">
            <a:spAutoFit/>
          </a:bodyPr>
          <a:lstStyle/>
          <a:p>
            <a:pPr marL="396875" indent="-396875" algn="just" defTabSz="912813">
              <a:lnSpc>
                <a:spcPct val="90000"/>
              </a:lnSpc>
              <a:spcBef>
                <a:spcPct val="20000"/>
              </a:spcBef>
              <a:buFontTx/>
              <a:buBlip>
                <a:blip r:embed="rId3"/>
              </a:buBlip>
            </a:pPr>
            <a:r>
              <a:rPr lang="en-US" sz="3200">
                <a:solidFill>
                  <a:schemeClr val="tx2"/>
                </a:solidFill>
                <a:latin typeface="Calibri" pitchFamily="34" charset="0"/>
              </a:rPr>
              <a:t>ACES is a Mission Mode Project of Govt. of India under National e-Governance Plan</a:t>
            </a:r>
          </a:p>
          <a:p>
            <a:pPr marL="396875" indent="-396875" algn="just" defTabSz="912813">
              <a:lnSpc>
                <a:spcPct val="90000"/>
              </a:lnSpc>
              <a:spcBef>
                <a:spcPct val="20000"/>
              </a:spcBef>
              <a:buFontTx/>
              <a:buBlip>
                <a:blip r:embed="rId3"/>
              </a:buBlip>
            </a:pPr>
            <a:endParaRPr lang="en-US" sz="1000">
              <a:solidFill>
                <a:schemeClr val="tx2"/>
              </a:solidFill>
              <a:latin typeface="Calibri" pitchFamily="34" charset="0"/>
            </a:endParaRPr>
          </a:p>
          <a:p>
            <a:pPr marL="396875" indent="-396875" algn="just" defTabSz="912813">
              <a:lnSpc>
                <a:spcPct val="90000"/>
              </a:lnSpc>
              <a:spcBef>
                <a:spcPct val="20000"/>
              </a:spcBef>
              <a:buFontTx/>
              <a:buBlip>
                <a:blip r:embed="rId3"/>
              </a:buBlip>
            </a:pPr>
            <a:r>
              <a:rPr lang="en-US" sz="3200">
                <a:solidFill>
                  <a:schemeClr val="tx2"/>
                </a:solidFill>
                <a:latin typeface="Calibri" pitchFamily="34" charset="0"/>
              </a:rPr>
              <a:t>Centralized,Web-based,Workflow-based System</a:t>
            </a:r>
          </a:p>
          <a:p>
            <a:pPr marL="396875" indent="-396875" algn="just" defTabSz="912813">
              <a:lnSpc>
                <a:spcPct val="90000"/>
              </a:lnSpc>
              <a:spcBef>
                <a:spcPct val="20000"/>
              </a:spcBef>
            </a:pPr>
            <a:endParaRPr lang="en-US" sz="1000">
              <a:solidFill>
                <a:schemeClr val="tx2"/>
              </a:solidFill>
              <a:latin typeface="Calibri" pitchFamily="34" charset="0"/>
            </a:endParaRPr>
          </a:p>
          <a:p>
            <a:pPr marL="396875" indent="-396875" algn="just" defTabSz="912813">
              <a:lnSpc>
                <a:spcPct val="90000"/>
              </a:lnSpc>
              <a:spcBef>
                <a:spcPct val="20000"/>
              </a:spcBef>
              <a:buFontTx/>
              <a:buBlip>
                <a:blip r:embed="rId3"/>
              </a:buBlip>
            </a:pPr>
            <a:r>
              <a:rPr lang="en-US" sz="3200">
                <a:solidFill>
                  <a:schemeClr val="tx2"/>
                </a:solidFill>
                <a:latin typeface="Calibri" pitchFamily="34" charset="0"/>
              </a:rPr>
              <a:t>Provides complete End-to-End Solution</a:t>
            </a:r>
          </a:p>
          <a:p>
            <a:pPr marL="396875" indent="-396875" algn="just" defTabSz="912813">
              <a:lnSpc>
                <a:spcPct val="90000"/>
              </a:lnSpc>
              <a:spcBef>
                <a:spcPct val="20000"/>
              </a:spcBef>
            </a:pPr>
            <a:endParaRPr lang="en-US" sz="1000">
              <a:solidFill>
                <a:schemeClr val="tx2"/>
              </a:solidFill>
              <a:latin typeface="Calibri" pitchFamily="34" charset="0"/>
            </a:endParaRPr>
          </a:p>
          <a:p>
            <a:pPr marL="396875" indent="-396875" algn="just" defTabSz="912813">
              <a:lnSpc>
                <a:spcPct val="90000"/>
              </a:lnSpc>
              <a:spcBef>
                <a:spcPct val="20000"/>
              </a:spcBef>
              <a:buFontTx/>
              <a:buBlip>
                <a:blip r:embed="rId3"/>
              </a:buBlip>
            </a:pPr>
            <a:r>
              <a:rPr lang="en-US" sz="3200">
                <a:solidFill>
                  <a:schemeClr val="tx2"/>
                </a:solidFill>
                <a:latin typeface="Calibri" pitchFamily="34" charset="0"/>
              </a:rPr>
              <a:t>Major Processes in Central Excise &amp; Service Tax covered</a:t>
            </a:r>
          </a:p>
          <a:p>
            <a:pPr marL="396875" indent="-396875" algn="just" defTabSz="912813">
              <a:lnSpc>
                <a:spcPct val="90000"/>
              </a:lnSpc>
              <a:spcBef>
                <a:spcPct val="20000"/>
              </a:spcBef>
              <a:buFontTx/>
              <a:buBlip>
                <a:blip r:embed="rId3"/>
              </a:buBlip>
            </a:pPr>
            <a:r>
              <a:rPr lang="en-US" sz="3200">
                <a:solidFill>
                  <a:schemeClr val="tx2"/>
                </a:solidFill>
                <a:latin typeface="Calibri" pitchFamily="34" charset="0"/>
              </a:rPr>
              <a:t>ACES website attracted hits over 31 crores</a:t>
            </a:r>
          </a:p>
          <a:p>
            <a:pPr marL="396875" indent="-396875" algn="just" defTabSz="912813">
              <a:lnSpc>
                <a:spcPct val="90000"/>
              </a:lnSpc>
              <a:spcBef>
                <a:spcPct val="20000"/>
              </a:spcBef>
              <a:buFontTx/>
              <a:buBlip>
                <a:blip r:embed="rId3"/>
              </a:buBlip>
            </a:pPr>
            <a:r>
              <a:rPr lang="en-US" sz="3200">
                <a:solidFill>
                  <a:schemeClr val="tx2"/>
                </a:solidFill>
                <a:latin typeface="Calibri" pitchFamily="34" charset="0"/>
              </a:rPr>
              <a:t>More than 5 lakh Central Excise Returns filed online in ACES</a:t>
            </a:r>
            <a:endParaRPr lang="en-US" sz="1000">
              <a:solidFill>
                <a:schemeClr val="tx2"/>
              </a:solidFill>
              <a:latin typeface="Calibri" pitchFamily="34" charset="0"/>
            </a:endParaRPr>
          </a:p>
          <a:p>
            <a:pPr marL="396875" indent="-396875" algn="just" defTabSz="912813">
              <a:lnSpc>
                <a:spcPct val="90000"/>
              </a:lnSpc>
              <a:spcBef>
                <a:spcPct val="20000"/>
              </a:spcBef>
              <a:buFontTx/>
              <a:buBlip>
                <a:blip r:embed="rId3"/>
              </a:buBlip>
            </a:pPr>
            <a:r>
              <a:rPr lang="en-US" sz="3200">
                <a:solidFill>
                  <a:schemeClr val="tx2"/>
                </a:solidFill>
                <a:latin typeface="Calibri" pitchFamily="34" charset="0"/>
              </a:rPr>
              <a:t>Capable to accept Digitally-signed Documents</a:t>
            </a:r>
          </a:p>
          <a:p>
            <a:pPr marL="396875" indent="-396875" algn="just" defTabSz="912813">
              <a:lnSpc>
                <a:spcPct val="90000"/>
              </a:lnSpc>
              <a:spcBef>
                <a:spcPct val="20000"/>
              </a:spcBef>
            </a:pPr>
            <a:endParaRPr lang="en-US" sz="1000">
              <a:solidFill>
                <a:schemeClr val="tx2"/>
              </a:solidFill>
              <a:latin typeface="Calibri" pitchFamily="34" charset="0"/>
            </a:endParaRPr>
          </a:p>
          <a:p>
            <a:pPr marL="396875" indent="-396875" algn="just" defTabSz="912813">
              <a:lnSpc>
                <a:spcPct val="90000"/>
              </a:lnSpc>
              <a:spcBef>
                <a:spcPct val="20000"/>
              </a:spcBef>
            </a:pPr>
            <a:endParaRPr lang="en-US" sz="1000">
              <a:solidFill>
                <a:schemeClr val="tx2"/>
              </a:solidFill>
              <a:latin typeface="Calibri" pitchFamily="34" charset="0"/>
            </a:endParaRPr>
          </a:p>
        </p:txBody>
      </p:sp>
      <p:sp>
        <p:nvSpPr>
          <p:cNvPr id="3075" name="Rectangle 5"/>
          <p:cNvSpPr>
            <a:spLocks noChangeArrowheads="1"/>
          </p:cNvSpPr>
          <p:nvPr/>
        </p:nvSpPr>
        <p:spPr bwMode="auto">
          <a:xfrm>
            <a:off x="1835150" y="169863"/>
            <a:ext cx="5473700" cy="579437"/>
          </a:xfrm>
          <a:prstGeom prst="rect">
            <a:avLst/>
          </a:prstGeom>
          <a:noFill/>
          <a:ln w="9525">
            <a:noFill/>
            <a:miter lim="800000"/>
            <a:headEnd/>
            <a:tailEnd/>
          </a:ln>
        </p:spPr>
        <p:txBody>
          <a:bodyPr>
            <a:spAutoFit/>
          </a:bodyPr>
          <a:lstStyle/>
          <a:p>
            <a:pPr algn="ctr"/>
            <a:r>
              <a:rPr lang="en-US" sz="3200" b="1">
                <a:solidFill>
                  <a:srgbClr val="FFCC00"/>
                </a:solidFill>
                <a:latin typeface="Tahoma" pitchFamily="34" charset="0"/>
              </a:rPr>
              <a:t> </a:t>
            </a:r>
            <a:r>
              <a:rPr lang="en-US" sz="3200" b="1" u="sng">
                <a:solidFill>
                  <a:srgbClr val="FFCC00"/>
                </a:solidFill>
                <a:latin typeface="Tahoma" pitchFamily="34" charset="0"/>
              </a:rPr>
              <a:t>ACES - Highlights</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68425" y="4344988"/>
            <a:ext cx="7043738" cy="461962"/>
          </a:xfrm>
        </p:spPr>
        <p:txBody>
          <a:bodyPr/>
          <a:lstStyle/>
          <a:p>
            <a:pPr>
              <a:defRPr/>
            </a:pPr>
            <a:endParaRPr lang="en-US"/>
          </a:p>
        </p:txBody>
      </p:sp>
      <p:sp>
        <p:nvSpPr>
          <p:cNvPr id="4" name="Text Placeholder 3"/>
          <p:cNvSpPr>
            <a:spLocks noGrp="1"/>
          </p:cNvSpPr>
          <p:nvPr>
            <p:ph type="body" sz="quarter" idx="10"/>
          </p:nvPr>
        </p:nvSpPr>
        <p:spPr>
          <a:xfrm>
            <a:off x="722313" y="2355850"/>
            <a:ext cx="7689850" cy="1384300"/>
          </a:xfrm>
        </p:spPr>
        <p:txBody>
          <a:bodyPr/>
          <a:lstStyle/>
          <a:p>
            <a:pPr>
              <a:defRPr/>
            </a:pPr>
            <a:endParaRPr/>
          </a:p>
        </p:txBody>
      </p:sp>
      <p:pic>
        <p:nvPicPr>
          <p:cNvPr id="21508" name="Picture 2"/>
          <p:cNvPicPr>
            <a:picLocks noChangeAspect="1" noChangeArrowheads="1"/>
          </p:cNvPicPr>
          <p:nvPr/>
        </p:nvPicPr>
        <p:blipFill>
          <a:blip r:embed="rId2"/>
          <a:srcRect/>
          <a:stretch>
            <a:fillRect/>
          </a:stretch>
        </p:blipFill>
        <p:spPr bwMode="auto">
          <a:xfrm>
            <a:off x="642938" y="1214438"/>
            <a:ext cx="8001000" cy="5072062"/>
          </a:xfrm>
          <a:prstGeom prst="rect">
            <a:avLst/>
          </a:prstGeom>
          <a:noFill/>
          <a:ln w="9525">
            <a:noFill/>
            <a:miter lim="800000"/>
            <a:headEnd/>
            <a:tailEnd/>
          </a:ln>
        </p:spPr>
      </p:pic>
      <p:cxnSp>
        <p:nvCxnSpPr>
          <p:cNvPr id="9" name="Straight Arrow Connector 8"/>
          <p:cNvCxnSpPr/>
          <p:nvPr/>
        </p:nvCxnSpPr>
        <p:spPr>
          <a:xfrm rot="5400000">
            <a:off x="821531" y="3893344"/>
            <a:ext cx="2357438" cy="1143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510" name="TextBox 9"/>
          <p:cNvSpPr txBox="1">
            <a:spLocks noChangeArrowheads="1"/>
          </p:cNvSpPr>
          <p:nvPr/>
        </p:nvSpPr>
        <p:spPr bwMode="auto">
          <a:xfrm>
            <a:off x="323850" y="1243013"/>
            <a:ext cx="4895850" cy="336550"/>
          </a:xfrm>
          <a:prstGeom prst="rect">
            <a:avLst/>
          </a:prstGeom>
          <a:noFill/>
          <a:ln w="9525">
            <a:noFill/>
            <a:miter lim="800000"/>
            <a:headEnd/>
            <a:tailEnd/>
          </a:ln>
        </p:spPr>
        <p:txBody>
          <a:bodyPr>
            <a:spAutoFit/>
          </a:bodyPr>
          <a:lstStyle/>
          <a:p>
            <a:r>
              <a:rPr lang="en-US" sz="1600" b="1"/>
              <a:t>Alphanumeric Name selected by the User</a:t>
            </a:r>
          </a:p>
        </p:txBody>
      </p:sp>
      <p:cxnSp>
        <p:nvCxnSpPr>
          <p:cNvPr id="12" name="Straight Arrow Connector 11"/>
          <p:cNvCxnSpPr/>
          <p:nvPr/>
        </p:nvCxnSpPr>
        <p:spPr>
          <a:xfrm>
            <a:off x="1042988" y="1700213"/>
            <a:ext cx="2786062" cy="1143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512" name="TextBox 12"/>
          <p:cNvSpPr txBox="1">
            <a:spLocks noChangeArrowheads="1"/>
          </p:cNvSpPr>
          <p:nvPr/>
        </p:nvSpPr>
        <p:spPr bwMode="auto">
          <a:xfrm>
            <a:off x="1042988" y="5661025"/>
            <a:ext cx="3714750" cy="581025"/>
          </a:xfrm>
          <a:prstGeom prst="rect">
            <a:avLst/>
          </a:prstGeom>
          <a:noFill/>
          <a:ln w="9525">
            <a:noFill/>
            <a:miter lim="800000"/>
            <a:headEnd/>
            <a:tailEnd/>
          </a:ln>
        </p:spPr>
        <p:txBody>
          <a:bodyPr>
            <a:spAutoFit/>
          </a:bodyPr>
          <a:lstStyle/>
          <a:p>
            <a:r>
              <a:rPr lang="en-US" sz="1600" b="1"/>
              <a:t>Email ID of the User for future correspondence from ACES</a:t>
            </a:r>
          </a:p>
        </p:txBody>
      </p:sp>
      <p:sp>
        <p:nvSpPr>
          <p:cNvPr id="2" name="Title 1"/>
          <p:cNvSpPr>
            <a:spLocks/>
          </p:cNvSpPr>
          <p:nvPr/>
        </p:nvSpPr>
        <p:spPr bwMode="auto">
          <a:xfrm>
            <a:off x="684213" y="260350"/>
            <a:ext cx="8064500" cy="493713"/>
          </a:xfrm>
          <a:prstGeom prst="rect">
            <a:avLst/>
          </a:prstGeom>
          <a:noFill/>
          <a:ln w="9525">
            <a:noFill/>
            <a:miter lim="800000"/>
            <a:headEnd/>
            <a:tailEnd/>
          </a:ln>
        </p:spPr>
        <p:txBody>
          <a:bodyPr lIns="0" tIns="0" rIns="0" bIns="0" anchor="ctr">
            <a:spAutoFit/>
          </a:bodyPr>
          <a:lstStyle/>
          <a:p>
            <a:pPr algn="ctr" defTabSz="912813" eaLnBrk="0" hangingPunct="0">
              <a:lnSpc>
                <a:spcPct val="90000"/>
              </a:lnSpc>
              <a:defRPr/>
            </a:pPr>
            <a:r>
              <a:rPr lang="en-US" sz="3600" b="1" u="sng">
                <a:solidFill>
                  <a:srgbClr val="FFCC00"/>
                </a:solidFill>
                <a:effectLst>
                  <a:outerShdw blurRad="38100" dist="38100" dir="2700000" algn="tl">
                    <a:srgbClr val="C0C0C0"/>
                  </a:outerShdw>
                </a:effectLst>
                <a:latin typeface="Tahoma" pitchFamily="34" charset="0"/>
                <a:cs typeface="Arial" charset="0"/>
              </a:rPr>
              <a:t>New User -Registration </a:t>
            </a:r>
            <a:r>
              <a:rPr lang="en-US" sz="3600" b="1" u="sng">
                <a:solidFill>
                  <a:srgbClr val="FFCC00"/>
                </a:solidFill>
                <a:effectLst>
                  <a:outerShdw blurRad="38100" dist="38100" dir="2700000" algn="tl">
                    <a:srgbClr val="C0C0C0"/>
                  </a:outerShdw>
                </a:effectLst>
                <a:latin typeface="Calibri"/>
                <a:cs typeface="Arial" charset="0"/>
              </a:rPr>
              <a:t>…</a:t>
            </a:r>
            <a:r>
              <a:rPr lang="en-US" sz="3600" b="1" u="sng">
                <a:solidFill>
                  <a:srgbClr val="FFCC00"/>
                </a:solidFill>
                <a:effectLst>
                  <a:outerShdw blurRad="38100" dist="38100" dir="2700000" algn="tl">
                    <a:srgbClr val="C0C0C0"/>
                  </a:outerShdw>
                </a:effectLst>
                <a:latin typeface="Tahoma" pitchFamily="34" charset="0"/>
                <a:cs typeface="Arial" charset="0"/>
              </a:rPr>
              <a:t>.Contd</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p:cNvPicPr>
            <a:picLocks noChangeAspect="1" noChangeArrowheads="1"/>
          </p:cNvPicPr>
          <p:nvPr/>
        </p:nvPicPr>
        <p:blipFill>
          <a:blip r:embed="rId2"/>
          <a:srcRect/>
          <a:stretch>
            <a:fillRect/>
          </a:stretch>
        </p:blipFill>
        <p:spPr bwMode="auto">
          <a:xfrm>
            <a:off x="539750" y="1052513"/>
            <a:ext cx="8135938" cy="5805487"/>
          </a:xfrm>
          <a:prstGeom prst="rect">
            <a:avLst/>
          </a:prstGeom>
          <a:noFill/>
          <a:ln w="9525">
            <a:noFill/>
            <a:miter lim="800000"/>
            <a:headEnd/>
            <a:tailEnd/>
          </a:ln>
        </p:spPr>
      </p:pic>
      <p:sp>
        <p:nvSpPr>
          <p:cNvPr id="2" name="Title 1"/>
          <p:cNvSpPr>
            <a:spLocks/>
          </p:cNvSpPr>
          <p:nvPr/>
        </p:nvSpPr>
        <p:spPr bwMode="auto">
          <a:xfrm>
            <a:off x="684213" y="14288"/>
            <a:ext cx="8064500" cy="987425"/>
          </a:xfrm>
          <a:prstGeom prst="rect">
            <a:avLst/>
          </a:prstGeom>
          <a:noFill/>
          <a:ln w="9525">
            <a:noFill/>
            <a:miter lim="800000"/>
            <a:headEnd/>
            <a:tailEnd/>
          </a:ln>
        </p:spPr>
        <p:txBody>
          <a:bodyPr lIns="0" tIns="0" rIns="0" bIns="0" anchor="ctr">
            <a:spAutoFit/>
          </a:bodyPr>
          <a:lstStyle/>
          <a:p>
            <a:pPr algn="ctr" defTabSz="912813" eaLnBrk="0" hangingPunct="0">
              <a:lnSpc>
                <a:spcPct val="90000"/>
              </a:lnSpc>
              <a:defRPr/>
            </a:pPr>
            <a:r>
              <a:rPr lang="en-US" sz="3600" b="1" u="sng">
                <a:solidFill>
                  <a:srgbClr val="FFCC00"/>
                </a:solidFill>
                <a:effectLst>
                  <a:outerShdw blurRad="38100" dist="38100" dir="2700000" algn="tl">
                    <a:srgbClr val="C0C0C0"/>
                  </a:outerShdw>
                </a:effectLst>
                <a:latin typeface="Tahoma" pitchFamily="34" charset="0"/>
                <a:cs typeface="Arial" charset="0"/>
              </a:rPr>
              <a:t>New User - Registration with ACES</a:t>
            </a:r>
            <a:br>
              <a:rPr lang="en-US" sz="3600" b="1" u="sng">
                <a:solidFill>
                  <a:srgbClr val="FFCC00"/>
                </a:solidFill>
                <a:effectLst>
                  <a:outerShdw blurRad="38100" dist="38100" dir="2700000" algn="tl">
                    <a:srgbClr val="C0C0C0"/>
                  </a:outerShdw>
                </a:effectLst>
                <a:latin typeface="Tahoma" pitchFamily="34" charset="0"/>
                <a:cs typeface="Arial" charset="0"/>
              </a:rPr>
            </a:br>
            <a:r>
              <a:rPr lang="en-US" sz="3600" b="1" u="sng">
                <a:solidFill>
                  <a:srgbClr val="FFCC00"/>
                </a:solidFill>
                <a:effectLst>
                  <a:outerShdw blurRad="38100" dist="38100" dir="2700000" algn="tl">
                    <a:srgbClr val="C0C0C0"/>
                  </a:outerShdw>
                </a:effectLst>
                <a:latin typeface="Tahoma" pitchFamily="34" charset="0"/>
                <a:cs typeface="Arial" charset="0"/>
              </a:rPr>
              <a:t>e- Acknowledgement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26"/>
          <p:cNvSpPr>
            <a:spLocks noChangeArrowheads="1"/>
          </p:cNvSpPr>
          <p:nvPr/>
        </p:nvSpPr>
        <p:spPr bwMode="auto">
          <a:xfrm>
            <a:off x="381000" y="1295400"/>
            <a:ext cx="8382000" cy="3808413"/>
          </a:xfrm>
          <a:prstGeom prst="rect">
            <a:avLst/>
          </a:prstGeom>
          <a:noFill/>
          <a:ln w="9525">
            <a:noFill/>
            <a:miter lim="800000"/>
            <a:headEnd/>
            <a:tailEnd/>
          </a:ln>
        </p:spPr>
        <p:txBody>
          <a:bodyPr>
            <a:spAutoFit/>
          </a:bodyPr>
          <a:lstStyle/>
          <a:p>
            <a:pPr>
              <a:lnSpc>
                <a:spcPct val="90000"/>
              </a:lnSpc>
              <a:spcBef>
                <a:spcPct val="50000"/>
              </a:spcBef>
              <a:buFontTx/>
              <a:buBlip>
                <a:blip r:embed="rId2"/>
              </a:buBlip>
            </a:pPr>
            <a:r>
              <a:rPr lang="en-US" sz="2800">
                <a:solidFill>
                  <a:schemeClr val="tx2"/>
                </a:solidFill>
                <a:latin typeface="Calibri" pitchFamily="34" charset="0"/>
              </a:rPr>
              <a:t>Once registered with ACES Application, the assessee goes to ACES website  and clicks on Service Tax link and fills in the user name &amp; password to log in to the Application</a:t>
            </a:r>
          </a:p>
          <a:p>
            <a:pPr>
              <a:lnSpc>
                <a:spcPct val="90000"/>
              </a:lnSpc>
              <a:spcBef>
                <a:spcPct val="50000"/>
              </a:spcBef>
              <a:buFontTx/>
              <a:buBlip>
                <a:blip r:embed="rId2"/>
              </a:buBlip>
            </a:pPr>
            <a:r>
              <a:rPr lang="en-US" sz="2800">
                <a:solidFill>
                  <a:schemeClr val="tx2"/>
                </a:solidFill>
                <a:latin typeface="Calibri" pitchFamily="34" charset="0"/>
              </a:rPr>
              <a:t>Select REG Module -&gt; Option Fill Form</a:t>
            </a:r>
          </a:p>
          <a:p>
            <a:pPr>
              <a:lnSpc>
                <a:spcPct val="90000"/>
              </a:lnSpc>
              <a:spcBef>
                <a:spcPct val="50000"/>
              </a:spcBef>
              <a:buFontTx/>
              <a:buBlip>
                <a:blip r:embed="rId2"/>
              </a:buBlip>
            </a:pPr>
            <a:r>
              <a:rPr lang="en-US" sz="2800">
                <a:solidFill>
                  <a:schemeClr val="tx2"/>
                </a:solidFill>
                <a:latin typeface="Calibri" pitchFamily="34" charset="0"/>
              </a:rPr>
              <a:t>Fill Form ST-1</a:t>
            </a:r>
          </a:p>
          <a:p>
            <a:pPr>
              <a:lnSpc>
                <a:spcPct val="90000"/>
              </a:lnSpc>
              <a:spcBef>
                <a:spcPct val="50000"/>
              </a:spcBef>
              <a:buFontTx/>
              <a:buBlip>
                <a:blip r:embed="rId2"/>
              </a:buBlip>
            </a:pPr>
            <a:r>
              <a:rPr lang="en-US" sz="2800">
                <a:solidFill>
                  <a:schemeClr val="tx2"/>
                </a:solidFill>
                <a:latin typeface="Calibri" pitchFamily="34" charset="0"/>
              </a:rPr>
              <a:t> This will enable Online filing of Application Form  for Registration with Department</a:t>
            </a:r>
          </a:p>
        </p:txBody>
      </p:sp>
      <p:sp>
        <p:nvSpPr>
          <p:cNvPr id="2" name="Title 1"/>
          <p:cNvSpPr>
            <a:spLocks/>
          </p:cNvSpPr>
          <p:nvPr/>
        </p:nvSpPr>
        <p:spPr bwMode="auto">
          <a:xfrm>
            <a:off x="684213" y="260350"/>
            <a:ext cx="8064500" cy="493713"/>
          </a:xfrm>
          <a:prstGeom prst="rect">
            <a:avLst/>
          </a:prstGeom>
          <a:noFill/>
          <a:ln w="9525">
            <a:noFill/>
            <a:miter lim="800000"/>
            <a:headEnd/>
            <a:tailEnd/>
          </a:ln>
        </p:spPr>
        <p:txBody>
          <a:bodyPr lIns="0" tIns="0" rIns="0" bIns="0" anchor="ctr">
            <a:spAutoFit/>
          </a:bodyPr>
          <a:lstStyle/>
          <a:p>
            <a:pPr algn="ctr" defTabSz="912813" eaLnBrk="0" hangingPunct="0">
              <a:lnSpc>
                <a:spcPct val="90000"/>
              </a:lnSpc>
              <a:defRPr/>
            </a:pPr>
            <a:r>
              <a:rPr lang="en-US" sz="3600" b="1" u="sng">
                <a:solidFill>
                  <a:srgbClr val="FFCC00"/>
                </a:solidFill>
                <a:effectLst>
                  <a:outerShdw blurRad="38100" dist="38100" dir="2700000" algn="tl">
                    <a:srgbClr val="C0C0C0"/>
                  </a:outerShdw>
                </a:effectLst>
                <a:latin typeface="Tahoma" pitchFamily="34" charset="0"/>
                <a:cs typeface="Arial" charset="0"/>
              </a:rPr>
              <a:t>New Service Tax Registration </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ChangeArrowheads="1"/>
          </p:cNvSpPr>
          <p:nvPr/>
        </p:nvSpPr>
        <p:spPr bwMode="auto">
          <a:xfrm>
            <a:off x="971550" y="358775"/>
            <a:ext cx="7345363" cy="487363"/>
          </a:xfrm>
          <a:prstGeom prst="rect">
            <a:avLst/>
          </a:prstGeom>
          <a:noFill/>
          <a:ln w="9525">
            <a:noFill/>
            <a:miter lim="800000"/>
            <a:headEnd/>
            <a:tailEnd/>
          </a:ln>
        </p:spPr>
        <p:txBody>
          <a:bodyPr lIns="0" tIns="0" rIns="0" bIns="0">
            <a:spAutoFit/>
          </a:bodyPr>
          <a:lstStyle/>
          <a:p>
            <a:pPr algn="ctr" defTabSz="912813"/>
            <a:r>
              <a:rPr lang="en-US" sz="3200" b="1" u="sng">
                <a:solidFill>
                  <a:srgbClr val="FFCC00"/>
                </a:solidFill>
                <a:latin typeface="Tahoma" pitchFamily="34" charset="0"/>
                <a:cs typeface="Arial" charset="0"/>
              </a:rPr>
              <a:t>New Service Tax Registration</a:t>
            </a:r>
          </a:p>
        </p:txBody>
      </p:sp>
      <p:pic>
        <p:nvPicPr>
          <p:cNvPr id="29699" name="Picture 4"/>
          <p:cNvPicPr>
            <a:picLocks noChangeAspect="1" noChangeArrowheads="1"/>
          </p:cNvPicPr>
          <p:nvPr/>
        </p:nvPicPr>
        <p:blipFill>
          <a:blip r:embed="rId2"/>
          <a:srcRect/>
          <a:stretch>
            <a:fillRect/>
          </a:stretch>
        </p:blipFill>
        <p:spPr bwMode="auto">
          <a:xfrm>
            <a:off x="520700" y="1295400"/>
            <a:ext cx="8382000" cy="50577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p:cNvPicPr>
            <a:picLocks noChangeAspect="1" noChangeArrowheads="1"/>
          </p:cNvPicPr>
          <p:nvPr/>
        </p:nvPicPr>
        <p:blipFill>
          <a:blip r:embed="rId2"/>
          <a:srcRect/>
          <a:stretch>
            <a:fillRect/>
          </a:stretch>
        </p:blipFill>
        <p:spPr bwMode="auto">
          <a:xfrm>
            <a:off x="857250" y="1125538"/>
            <a:ext cx="7431088" cy="5432425"/>
          </a:xfrm>
          <a:prstGeom prst="rect">
            <a:avLst/>
          </a:prstGeom>
          <a:noFill/>
          <a:ln w="9525">
            <a:noFill/>
            <a:miter lim="800000"/>
            <a:headEnd/>
            <a:tailEnd/>
          </a:ln>
        </p:spPr>
      </p:pic>
      <p:sp>
        <p:nvSpPr>
          <p:cNvPr id="30723" name="Rectangle 3"/>
          <p:cNvSpPr>
            <a:spLocks noChangeArrowheads="1"/>
          </p:cNvSpPr>
          <p:nvPr/>
        </p:nvSpPr>
        <p:spPr bwMode="auto">
          <a:xfrm>
            <a:off x="468313" y="358775"/>
            <a:ext cx="8135937" cy="487363"/>
          </a:xfrm>
          <a:prstGeom prst="rect">
            <a:avLst/>
          </a:prstGeom>
          <a:noFill/>
          <a:ln w="9525">
            <a:noFill/>
            <a:miter lim="800000"/>
            <a:headEnd/>
            <a:tailEnd/>
          </a:ln>
        </p:spPr>
        <p:txBody>
          <a:bodyPr lIns="0" tIns="0" rIns="0" bIns="0">
            <a:spAutoFit/>
          </a:bodyPr>
          <a:lstStyle/>
          <a:p>
            <a:pPr algn="ctr" defTabSz="912813"/>
            <a:r>
              <a:rPr lang="en-US" sz="3200" b="1" u="sng">
                <a:solidFill>
                  <a:srgbClr val="FFCC00"/>
                </a:solidFill>
                <a:latin typeface="Tahoma" pitchFamily="34" charset="0"/>
                <a:cs typeface="Arial" charset="0"/>
              </a:rPr>
              <a:t>New Service Tax Registration..Fill ST-1</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ChangeArrowheads="1"/>
          </p:cNvSpPr>
          <p:nvPr/>
        </p:nvSpPr>
        <p:spPr bwMode="auto">
          <a:xfrm>
            <a:off x="468313" y="422275"/>
            <a:ext cx="8135937" cy="365125"/>
          </a:xfrm>
          <a:prstGeom prst="rect">
            <a:avLst/>
          </a:prstGeom>
          <a:noFill/>
          <a:ln w="9525">
            <a:noFill/>
            <a:miter lim="800000"/>
            <a:headEnd/>
            <a:tailEnd/>
          </a:ln>
        </p:spPr>
        <p:txBody>
          <a:bodyPr lIns="0" tIns="0" rIns="0" bIns="0">
            <a:spAutoFit/>
          </a:bodyPr>
          <a:lstStyle/>
          <a:p>
            <a:pPr algn="ctr" defTabSz="912813"/>
            <a:r>
              <a:rPr lang="en-US" sz="2400" b="1" u="sng">
                <a:solidFill>
                  <a:srgbClr val="FFCC00"/>
                </a:solidFill>
                <a:latin typeface="Tahoma" pitchFamily="34" charset="0"/>
                <a:cs typeface="Arial" charset="0"/>
              </a:rPr>
              <a:t>New Service Tax Registration..Fill ST-1…..Contd</a:t>
            </a:r>
          </a:p>
        </p:txBody>
      </p:sp>
      <p:pic>
        <p:nvPicPr>
          <p:cNvPr id="31747" name="Picture 4"/>
          <p:cNvPicPr>
            <a:picLocks noGrp="1" noChangeAspect="1" noChangeArrowheads="1"/>
          </p:cNvPicPr>
          <p:nvPr>
            <p:ph type="body" idx="1"/>
          </p:nvPr>
        </p:nvPicPr>
        <p:blipFill>
          <a:blip r:embed="rId2"/>
          <a:srcRect/>
          <a:stretch>
            <a:fillRect/>
          </a:stretch>
        </p:blipFill>
        <p:spPr>
          <a:xfrm>
            <a:off x="827088" y="1052513"/>
            <a:ext cx="7489825" cy="5329237"/>
          </a:xfrm>
          <a:noFill/>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idx="4294967295"/>
          </p:nvPr>
        </p:nvSpPr>
        <p:spPr bwMode="auto">
          <a:xfrm>
            <a:off x="876300" y="90488"/>
            <a:ext cx="8016875" cy="695325"/>
          </a:xfrm>
        </p:spPr>
        <p:txBody>
          <a:bodyPr lIns="91440" tIns="45720" rIns="91440" bIns="45720" numCol="1" anchor="ctr" anchorCtr="0" compatLnSpc="1">
            <a:prstTxWarp prst="textNoShape">
              <a:avLst/>
            </a:prstTxWarp>
          </a:bodyPr>
          <a:lstStyle/>
          <a:p>
            <a:pPr eaLnBrk="1" hangingPunct="1">
              <a:defRPr/>
            </a:pPr>
            <a:r>
              <a:rPr sz="4400" b="1" u="sng" smtClean="0">
                <a:ln>
                  <a:noFill/>
                </a:ln>
                <a:solidFill>
                  <a:srgbClr val="FFCC00"/>
                </a:solidFill>
                <a:effectLst/>
                <a:latin typeface="Tahoma" pitchFamily="34" charset="0"/>
              </a:rPr>
              <a:t>ST-1 </a:t>
            </a:r>
            <a:r>
              <a:rPr sz="4400" b="1" u="sng" smtClean="0">
                <a:ln>
                  <a:noFill/>
                </a:ln>
                <a:solidFill>
                  <a:srgbClr val="FFCC00"/>
                </a:solidFill>
                <a:effectLst/>
              </a:rPr>
              <a:t>–</a:t>
            </a:r>
            <a:r>
              <a:rPr sz="4400" b="1" u="sng" smtClean="0">
                <a:ln>
                  <a:noFill/>
                </a:ln>
                <a:solidFill>
                  <a:srgbClr val="FFCC00"/>
                </a:solidFill>
                <a:effectLst/>
                <a:latin typeface="Tahoma" pitchFamily="34" charset="0"/>
              </a:rPr>
              <a:t> E-Acknowledgement</a:t>
            </a:r>
          </a:p>
        </p:txBody>
      </p:sp>
      <p:pic>
        <p:nvPicPr>
          <p:cNvPr id="32771" name="Picture 2"/>
          <p:cNvPicPr>
            <a:picLocks noChangeAspect="1" noChangeArrowheads="1"/>
          </p:cNvPicPr>
          <p:nvPr/>
        </p:nvPicPr>
        <p:blipFill>
          <a:blip r:embed="rId2"/>
          <a:srcRect/>
          <a:stretch>
            <a:fillRect/>
          </a:stretch>
        </p:blipFill>
        <p:spPr bwMode="auto">
          <a:xfrm>
            <a:off x="533400" y="1371600"/>
            <a:ext cx="8305800" cy="475456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ChangeArrowheads="1"/>
          </p:cNvSpPr>
          <p:nvPr/>
        </p:nvSpPr>
        <p:spPr bwMode="auto">
          <a:xfrm>
            <a:off x="684213" y="1268413"/>
            <a:ext cx="8007350" cy="4416425"/>
          </a:xfrm>
          <a:prstGeom prst="rect">
            <a:avLst/>
          </a:prstGeom>
          <a:noFill/>
          <a:ln w="9525">
            <a:noFill/>
            <a:miter lim="800000"/>
            <a:headEnd/>
            <a:tailEnd/>
          </a:ln>
        </p:spPr>
        <p:txBody>
          <a:bodyPr>
            <a:spAutoFit/>
          </a:bodyPr>
          <a:lstStyle/>
          <a:p>
            <a:pPr marL="396875" indent="-396875" algn="just" defTabSz="912813">
              <a:lnSpc>
                <a:spcPct val="90000"/>
              </a:lnSpc>
              <a:spcBef>
                <a:spcPct val="20000"/>
              </a:spcBef>
            </a:pPr>
            <a:r>
              <a:rPr lang="en-US" sz="2800">
                <a:solidFill>
                  <a:schemeClr val="tx2"/>
                </a:solidFill>
                <a:latin typeface="Calibri" pitchFamily="34" charset="0"/>
              </a:rPr>
              <a:t>Applicable to Persons such as</a:t>
            </a:r>
            <a:r>
              <a:rPr lang="en-US" sz="3200">
                <a:solidFill>
                  <a:schemeClr val="tx2"/>
                </a:solidFill>
                <a:latin typeface="Calibri" pitchFamily="34" charset="0"/>
              </a:rPr>
              <a:t> :</a:t>
            </a:r>
          </a:p>
          <a:p>
            <a:pPr marL="396875" indent="-396875" algn="just" defTabSz="912813">
              <a:lnSpc>
                <a:spcPct val="90000"/>
              </a:lnSpc>
              <a:spcBef>
                <a:spcPct val="20000"/>
              </a:spcBef>
              <a:buFontTx/>
              <a:buChar char="•"/>
            </a:pPr>
            <a:r>
              <a:rPr lang="en-US" sz="2800">
                <a:solidFill>
                  <a:schemeClr val="tx2"/>
                </a:solidFill>
                <a:latin typeface="Calibri" pitchFamily="34" charset="0"/>
              </a:rPr>
              <a:t>Merchant Exporters</a:t>
            </a:r>
          </a:p>
          <a:p>
            <a:pPr marL="396875" indent="-396875" algn="just" defTabSz="912813">
              <a:lnSpc>
                <a:spcPct val="90000"/>
              </a:lnSpc>
              <a:spcBef>
                <a:spcPct val="20000"/>
              </a:spcBef>
              <a:buFontTx/>
              <a:buChar char="•"/>
            </a:pPr>
            <a:r>
              <a:rPr lang="en-US" sz="2800">
                <a:solidFill>
                  <a:schemeClr val="tx2"/>
                </a:solidFill>
                <a:latin typeface="Calibri" pitchFamily="34" charset="0"/>
              </a:rPr>
              <a:t>Persons other than Registered Assessees who wish to file refund claims</a:t>
            </a:r>
          </a:p>
          <a:p>
            <a:pPr marL="396875" indent="-396875" algn="just" defTabSz="912813">
              <a:lnSpc>
                <a:spcPct val="90000"/>
              </a:lnSpc>
              <a:spcBef>
                <a:spcPct val="20000"/>
              </a:spcBef>
              <a:buFontTx/>
              <a:buChar char="•"/>
            </a:pPr>
            <a:r>
              <a:rPr lang="en-US" sz="2800">
                <a:solidFill>
                  <a:schemeClr val="tx2"/>
                </a:solidFill>
                <a:latin typeface="Calibri" pitchFamily="34" charset="0"/>
              </a:rPr>
              <a:t>Co-Noticees in Departmental proceedings </a:t>
            </a:r>
          </a:p>
          <a:p>
            <a:pPr marL="396875" indent="-396875" algn="just" defTabSz="912813">
              <a:lnSpc>
                <a:spcPct val="90000"/>
              </a:lnSpc>
              <a:spcBef>
                <a:spcPct val="20000"/>
              </a:spcBef>
              <a:buFontTx/>
              <a:buChar char="•"/>
            </a:pPr>
            <a:r>
              <a:rPr lang="en-US" sz="2800">
                <a:solidFill>
                  <a:schemeClr val="tx2"/>
                </a:solidFill>
                <a:latin typeface="Calibri" pitchFamily="34" charset="0"/>
              </a:rPr>
              <a:t>Persons who have failed to obtain CE/ST registration and against whom the Department has initiated proceedings</a:t>
            </a:r>
          </a:p>
          <a:p>
            <a:pPr marL="396875" indent="-396875" algn="just" defTabSz="912813">
              <a:lnSpc>
                <a:spcPct val="90000"/>
              </a:lnSpc>
              <a:spcBef>
                <a:spcPct val="20000"/>
              </a:spcBef>
              <a:buFontTx/>
              <a:buChar char="•"/>
            </a:pPr>
            <a:r>
              <a:rPr lang="en-US" sz="2800">
                <a:solidFill>
                  <a:schemeClr val="tx2"/>
                </a:solidFill>
                <a:latin typeface="Calibri" pitchFamily="34" charset="0"/>
              </a:rPr>
              <a:t>Persons who are required to tender any payment to the Dept</a:t>
            </a:r>
          </a:p>
        </p:txBody>
      </p:sp>
      <p:sp>
        <p:nvSpPr>
          <p:cNvPr id="33795" name="Rectangle 3"/>
          <p:cNvSpPr>
            <a:spLocks noChangeArrowheads="1"/>
          </p:cNvSpPr>
          <p:nvPr/>
        </p:nvSpPr>
        <p:spPr bwMode="auto">
          <a:xfrm>
            <a:off x="971550" y="358775"/>
            <a:ext cx="7345363" cy="487363"/>
          </a:xfrm>
          <a:prstGeom prst="rect">
            <a:avLst/>
          </a:prstGeom>
          <a:noFill/>
          <a:ln w="9525">
            <a:noFill/>
            <a:miter lim="800000"/>
            <a:headEnd/>
            <a:tailEnd/>
          </a:ln>
        </p:spPr>
        <p:txBody>
          <a:bodyPr lIns="0" tIns="0" rIns="0" bIns="0">
            <a:spAutoFit/>
          </a:bodyPr>
          <a:lstStyle/>
          <a:p>
            <a:pPr algn="ctr" defTabSz="912813"/>
            <a:r>
              <a:rPr lang="en-US" sz="3200" b="1" u="sng">
                <a:solidFill>
                  <a:srgbClr val="FFCC00"/>
                </a:solidFill>
                <a:latin typeface="Tahoma" pitchFamily="34" charset="0"/>
                <a:cs typeface="Arial" charset="0"/>
              </a:rPr>
              <a:t>Registration of Non-Assessee</a:t>
            </a: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ChangeArrowheads="1"/>
          </p:cNvSpPr>
          <p:nvPr/>
        </p:nvSpPr>
        <p:spPr bwMode="auto">
          <a:xfrm>
            <a:off x="611188" y="1052513"/>
            <a:ext cx="8007350" cy="5600700"/>
          </a:xfrm>
          <a:prstGeom prst="rect">
            <a:avLst/>
          </a:prstGeom>
          <a:noFill/>
          <a:ln w="9525">
            <a:noFill/>
            <a:miter lim="800000"/>
            <a:headEnd/>
            <a:tailEnd/>
          </a:ln>
        </p:spPr>
        <p:txBody>
          <a:bodyPr>
            <a:spAutoFit/>
          </a:bodyPr>
          <a:lstStyle/>
          <a:p>
            <a:pPr marL="396875" indent="-396875" algn="just" defTabSz="912813">
              <a:lnSpc>
                <a:spcPct val="90000"/>
              </a:lnSpc>
              <a:spcBef>
                <a:spcPct val="20000"/>
              </a:spcBef>
              <a:buFontTx/>
              <a:buBlip>
                <a:blip r:embed="rId2"/>
              </a:buBlip>
            </a:pPr>
            <a:r>
              <a:rPr lang="en-US" sz="2800">
                <a:solidFill>
                  <a:schemeClr val="tx2"/>
                </a:solidFill>
                <a:latin typeface="Calibri" pitchFamily="34" charset="0"/>
              </a:rPr>
              <a:t>Mandatory to have Assessee Code for making payments through banks</a:t>
            </a:r>
          </a:p>
          <a:p>
            <a:pPr marL="396875" indent="-396875" algn="just" defTabSz="912813">
              <a:lnSpc>
                <a:spcPct val="90000"/>
              </a:lnSpc>
              <a:spcBef>
                <a:spcPct val="20000"/>
              </a:spcBef>
              <a:buFontTx/>
              <a:buBlip>
                <a:blip r:embed="rId2"/>
              </a:buBlip>
            </a:pPr>
            <a:r>
              <a:rPr lang="en-US" sz="2800">
                <a:solidFill>
                  <a:schemeClr val="tx2"/>
                </a:solidFill>
                <a:latin typeface="Calibri" pitchFamily="34" charset="0"/>
              </a:rPr>
              <a:t>Non-Assessee Codes are passed on to banks through NSDL for enabling them to make payment</a:t>
            </a:r>
          </a:p>
          <a:p>
            <a:pPr marL="396875" indent="-396875" algn="just" defTabSz="912813">
              <a:lnSpc>
                <a:spcPct val="90000"/>
              </a:lnSpc>
              <a:spcBef>
                <a:spcPct val="20000"/>
              </a:spcBef>
              <a:buFontTx/>
              <a:buBlip>
                <a:blip r:embed="rId2"/>
              </a:buBlip>
            </a:pPr>
            <a:r>
              <a:rPr lang="en-US" sz="2800">
                <a:solidFill>
                  <a:schemeClr val="tx2"/>
                </a:solidFill>
                <a:latin typeface="Calibri" pitchFamily="34" charset="0"/>
              </a:rPr>
              <a:t>Non-Assessee Code not a statutory registration but required to recognise as an User of ACES</a:t>
            </a:r>
          </a:p>
          <a:p>
            <a:pPr marL="396875" indent="-396875" algn="just" defTabSz="912813">
              <a:lnSpc>
                <a:spcPct val="90000"/>
              </a:lnSpc>
              <a:spcBef>
                <a:spcPct val="20000"/>
              </a:spcBef>
              <a:buFontTx/>
              <a:buBlip>
                <a:blip r:embed="rId2"/>
              </a:buBlip>
            </a:pPr>
            <a:r>
              <a:rPr lang="en-US" sz="2800">
                <a:solidFill>
                  <a:schemeClr val="tx2"/>
                </a:solidFill>
                <a:latin typeface="Calibri" pitchFamily="34" charset="0"/>
              </a:rPr>
              <a:t>Code can be generated by the Non-Assessee or by Departmental Officer by filling-in a Form</a:t>
            </a:r>
          </a:p>
          <a:p>
            <a:pPr marL="396875" indent="-396875" algn="just" defTabSz="912813">
              <a:lnSpc>
                <a:spcPct val="90000"/>
              </a:lnSpc>
              <a:spcBef>
                <a:spcPct val="20000"/>
              </a:spcBef>
              <a:buFontTx/>
              <a:buBlip>
                <a:blip r:embed="rId2"/>
              </a:buBlip>
            </a:pPr>
            <a:r>
              <a:rPr lang="en-US" sz="2800">
                <a:solidFill>
                  <a:schemeClr val="tx2"/>
                </a:solidFill>
                <a:latin typeface="Calibri" pitchFamily="34" charset="0"/>
              </a:rPr>
              <a:t>Code can be PAN or Non-PAN based but for claiming refunds from department, PAN is mandatory</a:t>
            </a:r>
          </a:p>
          <a:p>
            <a:pPr marL="396875" indent="-396875" algn="just" defTabSz="912813">
              <a:lnSpc>
                <a:spcPct val="90000"/>
              </a:lnSpc>
              <a:spcBef>
                <a:spcPct val="20000"/>
              </a:spcBef>
            </a:pPr>
            <a:endParaRPr lang="en-US" sz="2800">
              <a:solidFill>
                <a:schemeClr val="tx2"/>
              </a:solidFill>
              <a:latin typeface="Calibri" pitchFamily="34" charset="0"/>
            </a:endParaRPr>
          </a:p>
          <a:p>
            <a:pPr marL="396875" indent="-396875" algn="just" defTabSz="912813">
              <a:lnSpc>
                <a:spcPct val="90000"/>
              </a:lnSpc>
              <a:spcBef>
                <a:spcPct val="20000"/>
              </a:spcBef>
              <a:buFontTx/>
              <a:buBlip>
                <a:blip r:embed="rId2"/>
              </a:buBlip>
            </a:pPr>
            <a:endParaRPr lang="en-US" sz="2800">
              <a:solidFill>
                <a:schemeClr val="tx2"/>
              </a:solidFill>
              <a:latin typeface="Calibri" pitchFamily="34" charset="0"/>
            </a:endParaRPr>
          </a:p>
        </p:txBody>
      </p:sp>
      <p:sp>
        <p:nvSpPr>
          <p:cNvPr id="34819" name="Rectangle 3"/>
          <p:cNvSpPr>
            <a:spLocks noChangeArrowheads="1"/>
          </p:cNvSpPr>
          <p:nvPr/>
        </p:nvSpPr>
        <p:spPr bwMode="auto">
          <a:xfrm>
            <a:off x="971550" y="358775"/>
            <a:ext cx="7345363" cy="457200"/>
          </a:xfrm>
          <a:prstGeom prst="rect">
            <a:avLst/>
          </a:prstGeom>
          <a:noFill/>
          <a:ln w="9525">
            <a:noFill/>
            <a:miter lim="800000"/>
            <a:headEnd/>
            <a:tailEnd/>
          </a:ln>
        </p:spPr>
        <p:txBody>
          <a:bodyPr lIns="0" tIns="0" rIns="0" bIns="0">
            <a:spAutoFit/>
          </a:bodyPr>
          <a:lstStyle/>
          <a:p>
            <a:pPr algn="ctr" defTabSz="912813"/>
            <a:r>
              <a:rPr lang="en-US" sz="3000" b="1" u="sng">
                <a:solidFill>
                  <a:srgbClr val="FFCC00"/>
                </a:solidFill>
                <a:latin typeface="Tahoma" pitchFamily="34" charset="0"/>
                <a:cs typeface="Arial" charset="0"/>
              </a:rPr>
              <a:t>Registration of Non-Assessee – Contd.</a:t>
            </a: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ChangeArrowheads="1"/>
          </p:cNvSpPr>
          <p:nvPr/>
        </p:nvSpPr>
        <p:spPr bwMode="auto">
          <a:xfrm>
            <a:off x="625475" y="968375"/>
            <a:ext cx="8007350" cy="4746625"/>
          </a:xfrm>
          <a:prstGeom prst="rect">
            <a:avLst/>
          </a:prstGeom>
          <a:noFill/>
          <a:ln w="9525">
            <a:noFill/>
            <a:miter lim="800000"/>
            <a:headEnd/>
            <a:tailEnd/>
          </a:ln>
        </p:spPr>
        <p:txBody>
          <a:bodyPr>
            <a:spAutoFit/>
          </a:bodyPr>
          <a:lstStyle/>
          <a:p>
            <a:pPr marL="396875" indent="-396875" algn="just" defTabSz="912813">
              <a:lnSpc>
                <a:spcPct val="90000"/>
              </a:lnSpc>
              <a:spcBef>
                <a:spcPct val="20000"/>
              </a:spcBef>
              <a:buFontTx/>
              <a:buBlip>
                <a:blip r:embed="rId2"/>
              </a:buBlip>
            </a:pPr>
            <a:r>
              <a:rPr lang="en-US" sz="2400">
                <a:solidFill>
                  <a:schemeClr val="tx2"/>
                </a:solidFill>
                <a:latin typeface="Calibri" pitchFamily="34" charset="0"/>
              </a:rPr>
              <a:t>On-line Filing of Self-Assessed Returns</a:t>
            </a:r>
          </a:p>
          <a:p>
            <a:pPr marL="396875" indent="-396875" algn="just" defTabSz="912813">
              <a:lnSpc>
                <a:spcPct val="90000"/>
              </a:lnSpc>
              <a:spcBef>
                <a:spcPct val="20000"/>
              </a:spcBef>
            </a:pPr>
            <a:endParaRPr lang="en-US">
              <a:solidFill>
                <a:schemeClr val="tx2"/>
              </a:solidFill>
              <a:latin typeface="Calibri" pitchFamily="34" charset="0"/>
            </a:endParaRPr>
          </a:p>
          <a:p>
            <a:pPr marL="396875" indent="-396875" algn="just" defTabSz="912813">
              <a:lnSpc>
                <a:spcPct val="90000"/>
              </a:lnSpc>
              <a:spcBef>
                <a:spcPct val="20000"/>
              </a:spcBef>
              <a:buFontTx/>
              <a:buBlip>
                <a:blip r:embed="rId2"/>
              </a:buBlip>
            </a:pPr>
            <a:r>
              <a:rPr lang="en-US" sz="2400">
                <a:solidFill>
                  <a:schemeClr val="tx2"/>
                </a:solidFill>
                <a:latin typeface="Calibri" pitchFamily="34" charset="0"/>
              </a:rPr>
              <a:t>Off-line Downloadable Utilities Available at ACES website</a:t>
            </a:r>
          </a:p>
          <a:p>
            <a:pPr marL="396875" indent="-396875" algn="just" defTabSz="912813">
              <a:lnSpc>
                <a:spcPct val="90000"/>
              </a:lnSpc>
              <a:spcBef>
                <a:spcPct val="20000"/>
              </a:spcBef>
            </a:pPr>
            <a:endParaRPr lang="en-US">
              <a:solidFill>
                <a:schemeClr val="tx2"/>
              </a:solidFill>
              <a:latin typeface="Calibri" pitchFamily="34" charset="0"/>
            </a:endParaRPr>
          </a:p>
          <a:p>
            <a:pPr marL="396875" indent="-396875" algn="just" defTabSz="912813">
              <a:lnSpc>
                <a:spcPct val="90000"/>
              </a:lnSpc>
              <a:spcBef>
                <a:spcPct val="20000"/>
              </a:spcBef>
              <a:buFontTx/>
              <a:buBlip>
                <a:blip r:embed="rId2"/>
              </a:buBlip>
            </a:pPr>
            <a:r>
              <a:rPr lang="en-US" sz="2400">
                <a:solidFill>
                  <a:schemeClr val="tx2"/>
                </a:solidFill>
                <a:latin typeface="Calibri" pitchFamily="34" charset="0"/>
              </a:rPr>
              <a:t>ACES validates Registration No, Period of Return, CETSH, Notification, Rates of Duty</a:t>
            </a:r>
          </a:p>
          <a:p>
            <a:pPr marL="396875" indent="-396875" algn="just" defTabSz="912813">
              <a:lnSpc>
                <a:spcPct val="90000"/>
              </a:lnSpc>
              <a:spcBef>
                <a:spcPct val="20000"/>
              </a:spcBef>
            </a:pPr>
            <a:endParaRPr lang="en-US">
              <a:solidFill>
                <a:schemeClr val="tx2"/>
              </a:solidFill>
              <a:latin typeface="Calibri" pitchFamily="34" charset="0"/>
            </a:endParaRPr>
          </a:p>
          <a:p>
            <a:pPr marL="396875" indent="-396875" algn="just" defTabSz="912813">
              <a:lnSpc>
                <a:spcPct val="90000"/>
              </a:lnSpc>
              <a:spcBef>
                <a:spcPct val="20000"/>
              </a:spcBef>
              <a:buFontTx/>
              <a:buBlip>
                <a:blip r:embed="rId2"/>
              </a:buBlip>
            </a:pPr>
            <a:r>
              <a:rPr lang="en-US" sz="2400">
                <a:solidFill>
                  <a:schemeClr val="tx2"/>
                </a:solidFill>
                <a:latin typeface="Calibri" pitchFamily="34" charset="0"/>
              </a:rPr>
              <a:t>Status of Returns – Uploaded, Filed or Rejected</a:t>
            </a:r>
            <a:r>
              <a:rPr lang="en-US" sz="2800">
                <a:solidFill>
                  <a:schemeClr val="tx2"/>
                </a:solidFill>
                <a:latin typeface="Calibri" pitchFamily="34" charset="0"/>
              </a:rPr>
              <a:t> </a:t>
            </a:r>
          </a:p>
          <a:p>
            <a:pPr marL="396875" indent="-396875" algn="just" defTabSz="912813">
              <a:lnSpc>
                <a:spcPct val="90000"/>
              </a:lnSpc>
              <a:spcBef>
                <a:spcPct val="20000"/>
              </a:spcBef>
              <a:buFontTx/>
              <a:buBlip>
                <a:blip r:embed="rId2"/>
              </a:buBlip>
            </a:pPr>
            <a:r>
              <a:rPr lang="en-US" sz="2400">
                <a:solidFill>
                  <a:schemeClr val="tx2"/>
                </a:solidFill>
                <a:latin typeface="Calibri" pitchFamily="34" charset="0"/>
              </a:rPr>
              <a:t>Returns verified with GAR 7 Challan Details obtained through EASIEST</a:t>
            </a:r>
          </a:p>
          <a:p>
            <a:pPr marL="396875" indent="-396875" algn="just" defTabSz="912813">
              <a:lnSpc>
                <a:spcPct val="90000"/>
              </a:lnSpc>
              <a:spcBef>
                <a:spcPct val="20000"/>
              </a:spcBef>
              <a:buFontTx/>
              <a:buBlip>
                <a:blip r:embed="rId2"/>
              </a:buBlip>
            </a:pPr>
            <a:r>
              <a:rPr lang="en-US" sz="2400">
                <a:solidFill>
                  <a:schemeClr val="tx2"/>
                </a:solidFill>
                <a:latin typeface="Calibri" pitchFamily="34" charset="0"/>
              </a:rPr>
              <a:t>CE Returns with errors marked for Review and Correction by Superintendent.</a:t>
            </a:r>
          </a:p>
          <a:p>
            <a:pPr marL="396875" indent="-396875" algn="just" defTabSz="912813">
              <a:lnSpc>
                <a:spcPct val="90000"/>
              </a:lnSpc>
              <a:spcBef>
                <a:spcPct val="20000"/>
              </a:spcBef>
            </a:pPr>
            <a:endParaRPr lang="en-US">
              <a:solidFill>
                <a:schemeClr val="tx2"/>
              </a:solidFill>
              <a:latin typeface="Calibri" pitchFamily="34" charset="0"/>
            </a:endParaRPr>
          </a:p>
          <a:p>
            <a:pPr marL="396875" indent="-396875" algn="just" defTabSz="912813">
              <a:lnSpc>
                <a:spcPct val="90000"/>
              </a:lnSpc>
              <a:spcBef>
                <a:spcPct val="20000"/>
              </a:spcBef>
              <a:buFontTx/>
              <a:buBlip>
                <a:blip r:embed="rId2"/>
              </a:buBlip>
            </a:pPr>
            <a:r>
              <a:rPr lang="en-US" sz="2400">
                <a:solidFill>
                  <a:schemeClr val="tx2"/>
                </a:solidFill>
                <a:latin typeface="Calibri" pitchFamily="34" charset="0"/>
              </a:rPr>
              <a:t>Message regarding modification sent to assessee, who can view the reviewed return</a:t>
            </a:r>
          </a:p>
        </p:txBody>
      </p:sp>
      <p:sp>
        <p:nvSpPr>
          <p:cNvPr id="35843" name="Rectangle 3"/>
          <p:cNvSpPr>
            <a:spLocks noChangeArrowheads="1"/>
          </p:cNvSpPr>
          <p:nvPr/>
        </p:nvSpPr>
        <p:spPr bwMode="auto">
          <a:xfrm>
            <a:off x="971550" y="234950"/>
            <a:ext cx="7345363" cy="487363"/>
          </a:xfrm>
          <a:prstGeom prst="rect">
            <a:avLst/>
          </a:prstGeom>
          <a:noFill/>
          <a:ln w="9525">
            <a:noFill/>
            <a:miter lim="800000"/>
            <a:headEnd/>
            <a:tailEnd/>
          </a:ln>
        </p:spPr>
        <p:txBody>
          <a:bodyPr lIns="0" tIns="0" rIns="0" bIns="0">
            <a:spAutoFit/>
          </a:bodyPr>
          <a:lstStyle/>
          <a:p>
            <a:pPr algn="ctr" defTabSz="912813"/>
            <a:r>
              <a:rPr lang="en-US" sz="3200" b="1" u="sng">
                <a:solidFill>
                  <a:srgbClr val="FFCC00"/>
                </a:solidFill>
                <a:latin typeface="Tahoma" pitchFamily="34" charset="0"/>
                <a:cs typeface="Arial" charset="0"/>
              </a:rPr>
              <a:t>E-filing of Returns</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2" name="Rectangle 4"/>
          <p:cNvSpPr>
            <a:spLocks noGrp="1"/>
          </p:cNvSpPr>
          <p:nvPr>
            <p:ph type="title"/>
          </p:nvPr>
        </p:nvSpPr>
        <p:spPr bwMode="auto">
          <a:xfrm>
            <a:off x="381000" y="230188"/>
            <a:ext cx="8382000" cy="1317625"/>
          </a:xfrm>
        </p:spPr>
        <p:txBody>
          <a:bodyPr numCol="1" anchorCtr="0" compatLnSpc="1">
            <a:prstTxWarp prst="textNoShape">
              <a:avLst/>
            </a:prstTxWarp>
          </a:bodyPr>
          <a:lstStyle/>
          <a:p>
            <a:pPr algn="ctr">
              <a:defRPr/>
            </a:pPr>
            <a:r>
              <a:rPr b="1" smtClean="0">
                <a:ln>
                  <a:noFill/>
                </a:ln>
                <a:solidFill>
                  <a:schemeClr val="tx1"/>
                </a:solidFill>
                <a:effectLst/>
              </a:rPr>
              <a:t>ACES – Home Page</a:t>
            </a:r>
            <a:br>
              <a:rPr b="1" smtClean="0">
                <a:ln>
                  <a:noFill/>
                </a:ln>
                <a:solidFill>
                  <a:schemeClr val="tx1"/>
                </a:solidFill>
                <a:effectLst/>
              </a:rPr>
            </a:br>
            <a:endParaRPr b="1" smtClean="0">
              <a:ln>
                <a:noFill/>
              </a:ln>
              <a:solidFill>
                <a:schemeClr val="tx1"/>
              </a:solidFill>
              <a:effectLst/>
            </a:endParaRPr>
          </a:p>
        </p:txBody>
      </p:sp>
      <p:pic>
        <p:nvPicPr>
          <p:cNvPr id="4099" name="Picture 6"/>
          <p:cNvPicPr>
            <a:picLocks noChangeAspect="1" noChangeArrowheads="1"/>
          </p:cNvPicPr>
          <p:nvPr/>
        </p:nvPicPr>
        <p:blipFill>
          <a:blip r:embed="rId2"/>
          <a:srcRect/>
          <a:stretch>
            <a:fillRect/>
          </a:stretch>
        </p:blipFill>
        <p:spPr bwMode="auto">
          <a:xfrm>
            <a:off x="68263" y="1068388"/>
            <a:ext cx="9001125" cy="5624512"/>
          </a:xfrm>
          <a:prstGeom prst="rect">
            <a:avLst/>
          </a:prstGeom>
          <a:noFill/>
          <a:ln w="9525">
            <a:noFill/>
            <a:miter lim="800000"/>
            <a:headEnd/>
            <a:tailEnd/>
          </a:ln>
        </p:spPr>
      </p:pic>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ChangeArrowheads="1"/>
          </p:cNvSpPr>
          <p:nvPr/>
        </p:nvSpPr>
        <p:spPr bwMode="auto">
          <a:xfrm>
            <a:off x="381000" y="838200"/>
            <a:ext cx="4343400" cy="5373688"/>
          </a:xfrm>
          <a:prstGeom prst="rect">
            <a:avLst/>
          </a:prstGeom>
          <a:noFill/>
          <a:ln w="9525">
            <a:noFill/>
            <a:miter lim="800000"/>
            <a:headEnd/>
            <a:tailEnd/>
          </a:ln>
        </p:spPr>
        <p:txBody>
          <a:bodyPr>
            <a:spAutoFit/>
          </a:bodyPr>
          <a:lstStyle/>
          <a:p>
            <a:pPr marL="396875" indent="-396875" algn="just" defTabSz="912813">
              <a:lnSpc>
                <a:spcPct val="90000"/>
              </a:lnSpc>
              <a:spcBef>
                <a:spcPct val="20000"/>
              </a:spcBef>
              <a:buFontTx/>
              <a:buBlip>
                <a:blip r:embed="rId2"/>
              </a:buBlip>
            </a:pPr>
            <a:r>
              <a:rPr lang="en-US" sz="2000">
                <a:solidFill>
                  <a:schemeClr val="tx2"/>
                </a:solidFill>
                <a:latin typeface="Calibri" pitchFamily="34" charset="0"/>
              </a:rPr>
              <a:t>Permission for multiple invoices, intimation usage, cancellation &amp; authorized issuer of invoices</a:t>
            </a:r>
          </a:p>
          <a:p>
            <a:pPr marL="396875" indent="-396875" algn="just" defTabSz="912813">
              <a:lnSpc>
                <a:spcPct val="90000"/>
              </a:lnSpc>
              <a:spcBef>
                <a:spcPct val="20000"/>
              </a:spcBef>
            </a:pPr>
            <a:endParaRPr lang="en-US">
              <a:solidFill>
                <a:schemeClr val="tx2"/>
              </a:solidFill>
              <a:latin typeface="Calibri" pitchFamily="34" charset="0"/>
            </a:endParaRPr>
          </a:p>
          <a:p>
            <a:pPr marL="396875" indent="-396875" algn="just" defTabSz="912813">
              <a:lnSpc>
                <a:spcPct val="90000"/>
              </a:lnSpc>
              <a:spcBef>
                <a:spcPct val="20000"/>
              </a:spcBef>
              <a:buFontTx/>
              <a:buBlip>
                <a:blip r:embed="rId2"/>
              </a:buBlip>
            </a:pPr>
            <a:r>
              <a:rPr lang="en-US" sz="2000">
                <a:solidFill>
                  <a:schemeClr val="tx2"/>
                </a:solidFill>
                <a:latin typeface="Calibri" pitchFamily="34" charset="0"/>
              </a:rPr>
              <a:t>Application for Remission of Duty</a:t>
            </a:r>
          </a:p>
          <a:p>
            <a:pPr marL="396875" indent="-396875" algn="just" defTabSz="912813">
              <a:lnSpc>
                <a:spcPct val="90000"/>
              </a:lnSpc>
              <a:spcBef>
                <a:spcPct val="20000"/>
              </a:spcBef>
            </a:pPr>
            <a:endParaRPr lang="en-US">
              <a:solidFill>
                <a:schemeClr val="tx2"/>
              </a:solidFill>
              <a:latin typeface="Calibri" pitchFamily="34" charset="0"/>
            </a:endParaRPr>
          </a:p>
          <a:p>
            <a:pPr marL="396875" indent="-396875" algn="just" defTabSz="912813">
              <a:lnSpc>
                <a:spcPct val="90000"/>
              </a:lnSpc>
              <a:spcBef>
                <a:spcPct val="20000"/>
              </a:spcBef>
              <a:buFontTx/>
              <a:buBlip>
                <a:blip r:embed="rId2"/>
              </a:buBlip>
            </a:pPr>
            <a:r>
              <a:rPr lang="en-US" sz="2000">
                <a:solidFill>
                  <a:schemeClr val="tx2"/>
                </a:solidFill>
                <a:latin typeface="Calibri" pitchFamily="34" charset="0"/>
              </a:rPr>
              <a:t>Application for permission to pay duty and remove final products from job workers premises</a:t>
            </a:r>
          </a:p>
          <a:p>
            <a:pPr marL="396875" indent="-396875" algn="just" defTabSz="912813">
              <a:lnSpc>
                <a:spcPct val="90000"/>
              </a:lnSpc>
              <a:spcBef>
                <a:spcPct val="20000"/>
              </a:spcBef>
            </a:pPr>
            <a:endParaRPr lang="en-US">
              <a:solidFill>
                <a:schemeClr val="tx2"/>
              </a:solidFill>
              <a:latin typeface="Calibri" pitchFamily="34" charset="0"/>
            </a:endParaRPr>
          </a:p>
          <a:p>
            <a:pPr marL="396875" indent="-396875" algn="just" defTabSz="912813">
              <a:lnSpc>
                <a:spcPct val="90000"/>
              </a:lnSpc>
              <a:spcBef>
                <a:spcPct val="20000"/>
              </a:spcBef>
              <a:buFontTx/>
              <a:buBlip>
                <a:blip r:embed="rId2"/>
              </a:buBlip>
            </a:pPr>
            <a:r>
              <a:rPr lang="en-US" sz="2000">
                <a:solidFill>
                  <a:schemeClr val="tx2"/>
                </a:solidFill>
                <a:latin typeface="Calibri" pitchFamily="34" charset="0"/>
              </a:rPr>
              <a:t>Application for availing the benefit of SSI exemption</a:t>
            </a:r>
          </a:p>
          <a:p>
            <a:pPr marL="396875" indent="-396875" algn="just" defTabSz="912813">
              <a:lnSpc>
                <a:spcPct val="90000"/>
              </a:lnSpc>
              <a:spcBef>
                <a:spcPct val="20000"/>
              </a:spcBef>
            </a:pPr>
            <a:endParaRPr lang="en-US">
              <a:solidFill>
                <a:schemeClr val="tx2"/>
              </a:solidFill>
              <a:latin typeface="Calibri" pitchFamily="34" charset="0"/>
            </a:endParaRPr>
          </a:p>
          <a:p>
            <a:pPr marL="396875" indent="-396875" algn="just" defTabSz="912813">
              <a:lnSpc>
                <a:spcPct val="90000"/>
              </a:lnSpc>
              <a:spcBef>
                <a:spcPct val="20000"/>
              </a:spcBef>
              <a:buFontTx/>
              <a:buBlip>
                <a:blip r:embed="rId2"/>
              </a:buBlip>
            </a:pPr>
            <a:r>
              <a:rPr lang="en-US" sz="2000">
                <a:solidFill>
                  <a:schemeClr val="tx2"/>
                </a:solidFill>
                <a:latin typeface="Calibri" pitchFamily="34" charset="0"/>
              </a:rPr>
              <a:t>Application for Transfer of CENVAT Credit</a:t>
            </a:r>
          </a:p>
          <a:p>
            <a:pPr marL="396875" indent="-396875" algn="just" defTabSz="912813">
              <a:lnSpc>
                <a:spcPct val="90000"/>
              </a:lnSpc>
              <a:spcBef>
                <a:spcPct val="20000"/>
              </a:spcBef>
            </a:pPr>
            <a:endParaRPr lang="en-US">
              <a:solidFill>
                <a:schemeClr val="tx2"/>
              </a:solidFill>
              <a:latin typeface="Calibri" pitchFamily="34" charset="0"/>
            </a:endParaRPr>
          </a:p>
          <a:p>
            <a:pPr marL="396875" indent="-396875" algn="just" defTabSz="912813">
              <a:lnSpc>
                <a:spcPct val="90000"/>
              </a:lnSpc>
              <a:spcBef>
                <a:spcPct val="20000"/>
              </a:spcBef>
              <a:buFontTx/>
              <a:buBlip>
                <a:blip r:embed="rId2"/>
              </a:buBlip>
            </a:pPr>
            <a:r>
              <a:rPr lang="en-US" sz="2000">
                <a:solidFill>
                  <a:schemeClr val="tx2"/>
                </a:solidFill>
                <a:latin typeface="Calibri" pitchFamily="34" charset="0"/>
              </a:rPr>
              <a:t>Application for Permission to remove semi-finished goods for certain purposes</a:t>
            </a:r>
          </a:p>
          <a:p>
            <a:pPr marL="396875" indent="-396875" algn="just" defTabSz="912813">
              <a:lnSpc>
                <a:spcPct val="90000"/>
              </a:lnSpc>
              <a:spcBef>
                <a:spcPct val="20000"/>
              </a:spcBef>
            </a:pPr>
            <a:endParaRPr lang="en-US">
              <a:solidFill>
                <a:schemeClr val="tx2"/>
              </a:solidFill>
              <a:latin typeface="Calibri" pitchFamily="34" charset="0"/>
            </a:endParaRPr>
          </a:p>
          <a:p>
            <a:pPr marL="396875" indent="-396875" algn="just" defTabSz="912813">
              <a:lnSpc>
                <a:spcPct val="90000"/>
              </a:lnSpc>
              <a:spcBef>
                <a:spcPct val="20000"/>
              </a:spcBef>
              <a:buFontTx/>
              <a:buBlip>
                <a:blip r:embed="rId2"/>
              </a:buBlip>
            </a:pPr>
            <a:r>
              <a:rPr lang="en-US" sz="2000">
                <a:solidFill>
                  <a:schemeClr val="tx2"/>
                </a:solidFill>
                <a:latin typeface="Calibri" pitchFamily="34" charset="0"/>
              </a:rPr>
              <a:t>Record Maintenance</a:t>
            </a:r>
          </a:p>
        </p:txBody>
      </p:sp>
      <p:sp>
        <p:nvSpPr>
          <p:cNvPr id="36867" name="Rectangle 3"/>
          <p:cNvSpPr>
            <a:spLocks noChangeArrowheads="1"/>
          </p:cNvSpPr>
          <p:nvPr/>
        </p:nvSpPr>
        <p:spPr bwMode="auto">
          <a:xfrm>
            <a:off x="395288" y="171450"/>
            <a:ext cx="8497887" cy="487363"/>
          </a:xfrm>
          <a:prstGeom prst="rect">
            <a:avLst/>
          </a:prstGeom>
          <a:noFill/>
          <a:ln w="9525">
            <a:noFill/>
            <a:miter lim="800000"/>
            <a:headEnd/>
            <a:tailEnd/>
          </a:ln>
        </p:spPr>
        <p:txBody>
          <a:bodyPr lIns="0" tIns="0" rIns="0" bIns="0">
            <a:spAutoFit/>
          </a:bodyPr>
          <a:lstStyle/>
          <a:p>
            <a:pPr algn="ctr" defTabSz="912813"/>
            <a:r>
              <a:rPr lang="en-US" sz="3200" b="1" u="sng">
                <a:solidFill>
                  <a:srgbClr val="FFCC00"/>
                </a:solidFill>
                <a:latin typeface="Tahoma" pitchFamily="34" charset="0"/>
                <a:cs typeface="Arial" charset="0"/>
              </a:rPr>
              <a:t>CE - C</a:t>
            </a:r>
            <a:r>
              <a:rPr lang="en-US" sz="2800" b="1" u="sng">
                <a:solidFill>
                  <a:srgbClr val="FFCC00"/>
                </a:solidFill>
                <a:latin typeface="Tahoma" pitchFamily="34" charset="0"/>
                <a:cs typeface="Arial" charset="0"/>
              </a:rPr>
              <a:t>laims, Intimations and Permissions</a:t>
            </a:r>
          </a:p>
        </p:txBody>
      </p:sp>
      <p:sp>
        <p:nvSpPr>
          <p:cNvPr id="36868" name="Rectangle 3"/>
          <p:cNvSpPr>
            <a:spLocks noChangeArrowheads="1"/>
          </p:cNvSpPr>
          <p:nvPr/>
        </p:nvSpPr>
        <p:spPr bwMode="auto">
          <a:xfrm>
            <a:off x="5105400" y="914400"/>
            <a:ext cx="3844925" cy="4437063"/>
          </a:xfrm>
          <a:prstGeom prst="rect">
            <a:avLst/>
          </a:prstGeom>
          <a:noFill/>
          <a:ln w="9525">
            <a:noFill/>
            <a:miter lim="800000"/>
            <a:headEnd/>
            <a:tailEnd/>
          </a:ln>
        </p:spPr>
        <p:txBody>
          <a:bodyPr>
            <a:spAutoFit/>
          </a:bodyPr>
          <a:lstStyle/>
          <a:p>
            <a:pPr marL="396875" indent="-396875" algn="just" defTabSz="912813">
              <a:lnSpc>
                <a:spcPct val="90000"/>
              </a:lnSpc>
              <a:spcBef>
                <a:spcPct val="20000"/>
              </a:spcBef>
              <a:buFontTx/>
              <a:buBlip>
                <a:blip r:embed="rId2"/>
              </a:buBlip>
            </a:pPr>
            <a:r>
              <a:rPr lang="en-US" sz="2000">
                <a:solidFill>
                  <a:schemeClr val="tx2"/>
                </a:solidFill>
                <a:latin typeface="Calibri" pitchFamily="34" charset="0"/>
              </a:rPr>
              <a:t>Account of Removal</a:t>
            </a:r>
          </a:p>
          <a:p>
            <a:pPr marL="396875" indent="-396875" algn="just" defTabSz="912813">
              <a:lnSpc>
                <a:spcPct val="90000"/>
              </a:lnSpc>
              <a:spcBef>
                <a:spcPct val="20000"/>
              </a:spcBef>
            </a:pPr>
            <a:endParaRPr lang="en-US">
              <a:solidFill>
                <a:schemeClr val="tx2"/>
              </a:solidFill>
              <a:latin typeface="Calibri" pitchFamily="34" charset="0"/>
            </a:endParaRPr>
          </a:p>
          <a:p>
            <a:pPr marL="396875" indent="-396875" algn="just" defTabSz="912813">
              <a:lnSpc>
                <a:spcPct val="90000"/>
              </a:lnSpc>
              <a:spcBef>
                <a:spcPct val="20000"/>
              </a:spcBef>
              <a:buFontTx/>
              <a:buBlip>
                <a:blip r:embed="rId2"/>
              </a:buBlip>
            </a:pPr>
            <a:r>
              <a:rPr lang="en-US" sz="2000">
                <a:solidFill>
                  <a:schemeClr val="tx2"/>
                </a:solidFill>
                <a:latin typeface="Calibri" pitchFamily="34" charset="0"/>
              </a:rPr>
              <a:t>Application of Procurement of Excisable Goods at Concessional Rate of Duty</a:t>
            </a:r>
          </a:p>
          <a:p>
            <a:pPr marL="396875" indent="-396875" algn="just" defTabSz="912813">
              <a:lnSpc>
                <a:spcPct val="90000"/>
              </a:lnSpc>
              <a:spcBef>
                <a:spcPct val="20000"/>
              </a:spcBef>
            </a:pPr>
            <a:endParaRPr lang="en-US">
              <a:solidFill>
                <a:schemeClr val="tx2"/>
              </a:solidFill>
              <a:latin typeface="Calibri" pitchFamily="34" charset="0"/>
            </a:endParaRPr>
          </a:p>
          <a:p>
            <a:pPr marL="396875" indent="-396875" algn="just" defTabSz="912813">
              <a:lnSpc>
                <a:spcPct val="90000"/>
              </a:lnSpc>
              <a:spcBef>
                <a:spcPct val="20000"/>
              </a:spcBef>
              <a:buFontTx/>
              <a:buBlip>
                <a:blip r:embed="rId2"/>
              </a:buBlip>
            </a:pPr>
            <a:r>
              <a:rPr lang="en-US" sz="2000">
                <a:solidFill>
                  <a:schemeClr val="tx2"/>
                </a:solidFill>
                <a:latin typeface="Calibri" pitchFamily="34" charset="0"/>
              </a:rPr>
              <a:t>Intimation for monthly return for removal of Goods at Concessional rate of duty</a:t>
            </a:r>
          </a:p>
          <a:p>
            <a:pPr marL="396875" indent="-396875" algn="just" defTabSz="912813">
              <a:lnSpc>
                <a:spcPct val="90000"/>
              </a:lnSpc>
              <a:spcBef>
                <a:spcPct val="20000"/>
              </a:spcBef>
            </a:pPr>
            <a:endParaRPr lang="en-US">
              <a:solidFill>
                <a:schemeClr val="tx2"/>
              </a:solidFill>
              <a:latin typeface="Calibri" pitchFamily="34" charset="0"/>
            </a:endParaRPr>
          </a:p>
          <a:p>
            <a:pPr marL="396875" indent="-396875" algn="just" defTabSz="912813">
              <a:lnSpc>
                <a:spcPct val="90000"/>
              </a:lnSpc>
              <a:spcBef>
                <a:spcPct val="20000"/>
              </a:spcBef>
              <a:buFontTx/>
              <a:buBlip>
                <a:blip r:embed="rId2"/>
              </a:buBlip>
            </a:pPr>
            <a:r>
              <a:rPr lang="en-US" sz="2000">
                <a:solidFill>
                  <a:schemeClr val="tx2"/>
                </a:solidFill>
                <a:latin typeface="Calibri" pitchFamily="34" charset="0"/>
              </a:rPr>
              <a:t>Intimation regarding receipt of imported goods at Concessional rate of duty</a:t>
            </a:r>
          </a:p>
          <a:p>
            <a:pPr marL="396875" indent="-396875" algn="just" defTabSz="912813">
              <a:lnSpc>
                <a:spcPct val="90000"/>
              </a:lnSpc>
              <a:spcBef>
                <a:spcPct val="20000"/>
              </a:spcBef>
            </a:pPr>
            <a:endParaRPr lang="en-US">
              <a:solidFill>
                <a:schemeClr val="tx2"/>
              </a:solidFill>
              <a:latin typeface="Calibri" pitchFamily="34" charset="0"/>
            </a:endParaRPr>
          </a:p>
          <a:p>
            <a:pPr marL="396875" indent="-396875" algn="just" defTabSz="912813">
              <a:lnSpc>
                <a:spcPct val="90000"/>
              </a:lnSpc>
              <a:spcBef>
                <a:spcPct val="20000"/>
              </a:spcBef>
              <a:buFontTx/>
              <a:buBlip>
                <a:blip r:embed="rId2"/>
              </a:buBlip>
            </a:pPr>
            <a:r>
              <a:rPr lang="en-US" sz="2000">
                <a:solidFill>
                  <a:schemeClr val="tx2"/>
                </a:solidFill>
                <a:latin typeface="Calibri" pitchFamily="34" charset="0"/>
              </a:rPr>
              <a:t>Application for permission to remove excisable goods for carrying out tests</a:t>
            </a: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ChangeArrowheads="1"/>
          </p:cNvSpPr>
          <p:nvPr/>
        </p:nvSpPr>
        <p:spPr bwMode="auto">
          <a:xfrm>
            <a:off x="323850" y="1412875"/>
            <a:ext cx="8640763" cy="3508375"/>
          </a:xfrm>
          <a:prstGeom prst="rect">
            <a:avLst/>
          </a:prstGeom>
          <a:noFill/>
          <a:ln w="9525">
            <a:noFill/>
            <a:miter lim="800000"/>
            <a:headEnd/>
            <a:tailEnd/>
          </a:ln>
        </p:spPr>
        <p:txBody>
          <a:bodyPr>
            <a:spAutoFit/>
          </a:bodyPr>
          <a:lstStyle/>
          <a:p>
            <a:pPr marL="396875" indent="-396875" defTabSz="912813" eaLnBrk="0" hangingPunct="0">
              <a:lnSpc>
                <a:spcPct val="90000"/>
              </a:lnSpc>
              <a:spcBef>
                <a:spcPct val="20000"/>
              </a:spcBef>
              <a:buFontTx/>
              <a:buBlip>
                <a:blip r:embed="rId2"/>
              </a:buBlip>
            </a:pPr>
            <a:r>
              <a:rPr lang="en-US" sz="2800">
                <a:solidFill>
                  <a:schemeClr val="tx2"/>
                </a:solidFill>
                <a:latin typeface="Calibri" pitchFamily="34" charset="0"/>
              </a:rPr>
              <a:t>Facility to file Provisional Assessment requests online by Assesses.</a:t>
            </a:r>
          </a:p>
          <a:p>
            <a:pPr marL="396875" indent="-396875" defTabSz="912813" eaLnBrk="0" hangingPunct="0">
              <a:lnSpc>
                <a:spcPct val="90000"/>
              </a:lnSpc>
              <a:spcBef>
                <a:spcPct val="20000"/>
              </a:spcBef>
              <a:buFontTx/>
              <a:buBlip>
                <a:blip r:embed="rId2"/>
              </a:buBlip>
            </a:pPr>
            <a:r>
              <a:rPr lang="en-US" sz="2800">
                <a:solidFill>
                  <a:schemeClr val="tx2"/>
                </a:solidFill>
                <a:latin typeface="Calibri" pitchFamily="34" charset="0"/>
              </a:rPr>
              <a:t>Order for Provisional Assessment issued online by Department</a:t>
            </a:r>
          </a:p>
          <a:p>
            <a:pPr marL="396875" indent="-396875" defTabSz="912813" eaLnBrk="0" hangingPunct="0">
              <a:lnSpc>
                <a:spcPct val="90000"/>
              </a:lnSpc>
              <a:spcBef>
                <a:spcPct val="20000"/>
              </a:spcBef>
              <a:buFontTx/>
              <a:buBlip>
                <a:blip r:embed="rId2"/>
              </a:buBlip>
            </a:pPr>
            <a:r>
              <a:rPr lang="en-US" sz="2800">
                <a:solidFill>
                  <a:schemeClr val="tx2"/>
                </a:solidFill>
                <a:latin typeface="Calibri" pitchFamily="34" charset="0"/>
              </a:rPr>
              <a:t>Facility to file Provisional Assessment extension requests online by Assesses</a:t>
            </a:r>
          </a:p>
          <a:p>
            <a:pPr marL="396875" indent="-396875" defTabSz="912813" eaLnBrk="0" hangingPunct="0">
              <a:lnSpc>
                <a:spcPct val="90000"/>
              </a:lnSpc>
              <a:spcBef>
                <a:spcPct val="20000"/>
              </a:spcBef>
              <a:buFontTx/>
              <a:buBlip>
                <a:blip r:embed="rId2"/>
              </a:buBlip>
            </a:pPr>
            <a:r>
              <a:rPr lang="en-US" sz="2800">
                <a:solidFill>
                  <a:schemeClr val="tx2"/>
                </a:solidFill>
                <a:latin typeface="Calibri" pitchFamily="34" charset="0"/>
              </a:rPr>
              <a:t>Provisional Assessment finalization order issued online</a:t>
            </a:r>
          </a:p>
          <a:p>
            <a:pPr marL="396875" indent="-396875" defTabSz="912813" eaLnBrk="0" hangingPunct="0">
              <a:lnSpc>
                <a:spcPct val="90000"/>
              </a:lnSpc>
              <a:spcBef>
                <a:spcPct val="20000"/>
              </a:spcBef>
              <a:buFontTx/>
              <a:buBlip>
                <a:blip r:embed="rId2"/>
              </a:buBlip>
            </a:pPr>
            <a:r>
              <a:rPr lang="en-US" sz="2800">
                <a:solidFill>
                  <a:schemeClr val="tx2"/>
                </a:solidFill>
                <a:latin typeface="Calibri" pitchFamily="34" charset="0"/>
              </a:rPr>
              <a:t>Details of B 1 bond captured in ACES</a:t>
            </a:r>
          </a:p>
        </p:txBody>
      </p:sp>
      <p:sp>
        <p:nvSpPr>
          <p:cNvPr id="37891" name="Rectangle 3"/>
          <p:cNvSpPr>
            <a:spLocks noChangeArrowheads="1"/>
          </p:cNvSpPr>
          <p:nvPr/>
        </p:nvSpPr>
        <p:spPr bwMode="auto">
          <a:xfrm>
            <a:off x="971550" y="358775"/>
            <a:ext cx="7345363" cy="487363"/>
          </a:xfrm>
          <a:prstGeom prst="rect">
            <a:avLst/>
          </a:prstGeom>
          <a:noFill/>
          <a:ln w="9525">
            <a:noFill/>
            <a:miter lim="800000"/>
            <a:headEnd/>
            <a:tailEnd/>
          </a:ln>
        </p:spPr>
        <p:txBody>
          <a:bodyPr lIns="0" tIns="0" rIns="0" bIns="0">
            <a:spAutoFit/>
          </a:bodyPr>
          <a:lstStyle/>
          <a:p>
            <a:pPr algn="ctr" defTabSz="912813"/>
            <a:r>
              <a:rPr lang="en-US" sz="3200" b="1" u="sng">
                <a:solidFill>
                  <a:srgbClr val="FFCC00"/>
                </a:solidFill>
                <a:latin typeface="Tahoma" pitchFamily="34" charset="0"/>
                <a:cs typeface="Arial" charset="0"/>
              </a:rPr>
              <a:t>Provisional Assessment</a:t>
            </a:r>
            <a:r>
              <a:rPr lang="en-US" sz="3200" b="1">
                <a:solidFill>
                  <a:srgbClr val="FFCC00"/>
                </a:solidFill>
                <a:latin typeface="Tahoma" pitchFamily="34" charset="0"/>
                <a:cs typeface="Arial" charset="0"/>
              </a:rPr>
              <a:t> </a:t>
            </a: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ChangeArrowheads="1"/>
          </p:cNvSpPr>
          <p:nvPr/>
        </p:nvSpPr>
        <p:spPr bwMode="auto">
          <a:xfrm>
            <a:off x="179388" y="1412875"/>
            <a:ext cx="8713787" cy="3141663"/>
          </a:xfrm>
          <a:prstGeom prst="rect">
            <a:avLst/>
          </a:prstGeom>
          <a:noFill/>
          <a:ln w="9525">
            <a:noFill/>
            <a:miter lim="800000"/>
            <a:headEnd/>
            <a:tailEnd/>
          </a:ln>
        </p:spPr>
        <p:txBody>
          <a:bodyPr>
            <a:spAutoFit/>
          </a:bodyPr>
          <a:lstStyle/>
          <a:p>
            <a:pPr marL="396875" indent="-396875" defTabSz="912813" eaLnBrk="0" hangingPunct="0">
              <a:lnSpc>
                <a:spcPct val="90000"/>
              </a:lnSpc>
              <a:spcBef>
                <a:spcPct val="20000"/>
              </a:spcBef>
              <a:buFontTx/>
              <a:buBlip>
                <a:blip r:embed="rId2"/>
              </a:buBlip>
            </a:pPr>
            <a:r>
              <a:rPr lang="en-US" sz="2800">
                <a:solidFill>
                  <a:schemeClr val="tx2"/>
                </a:solidFill>
                <a:latin typeface="Calibri" pitchFamily="34" charset="0"/>
              </a:rPr>
              <a:t>Online issue of Show Cause Notices by Department</a:t>
            </a:r>
          </a:p>
          <a:p>
            <a:pPr marL="396875" indent="-396875" defTabSz="912813" eaLnBrk="0" hangingPunct="0">
              <a:lnSpc>
                <a:spcPct val="90000"/>
              </a:lnSpc>
              <a:spcBef>
                <a:spcPct val="20000"/>
              </a:spcBef>
              <a:buFontTx/>
              <a:buBlip>
                <a:blip r:embed="rId2"/>
              </a:buBlip>
            </a:pPr>
            <a:r>
              <a:rPr lang="en-US" sz="2800">
                <a:solidFill>
                  <a:schemeClr val="tx2"/>
                </a:solidFill>
                <a:latin typeface="Calibri" pitchFamily="34" charset="0"/>
              </a:rPr>
              <a:t>Facilitates Assesses to file reply to SCNs online</a:t>
            </a:r>
          </a:p>
          <a:p>
            <a:pPr marL="396875" indent="-396875" defTabSz="912813" eaLnBrk="0" hangingPunct="0">
              <a:lnSpc>
                <a:spcPct val="90000"/>
              </a:lnSpc>
              <a:spcBef>
                <a:spcPct val="20000"/>
              </a:spcBef>
              <a:buFontTx/>
              <a:buBlip>
                <a:blip r:embed="rId2"/>
              </a:buBlip>
            </a:pPr>
            <a:r>
              <a:rPr lang="en-US" sz="2800">
                <a:solidFill>
                  <a:schemeClr val="tx2"/>
                </a:solidFill>
                <a:latin typeface="Calibri" pitchFamily="34" charset="0"/>
              </a:rPr>
              <a:t>Intimations regarding issuance of SCNs, Date and Place of Personal Hearing and Orders are sent online</a:t>
            </a:r>
          </a:p>
          <a:p>
            <a:pPr marL="396875" indent="-396875" defTabSz="912813" eaLnBrk="0" hangingPunct="0">
              <a:lnSpc>
                <a:spcPct val="90000"/>
              </a:lnSpc>
              <a:spcBef>
                <a:spcPct val="20000"/>
              </a:spcBef>
              <a:buFontTx/>
              <a:buBlip>
                <a:blip r:embed="rId2"/>
              </a:buBlip>
            </a:pPr>
            <a:r>
              <a:rPr lang="en-US" sz="2800">
                <a:solidFill>
                  <a:schemeClr val="tx2"/>
                </a:solidFill>
                <a:latin typeface="Calibri" pitchFamily="34" charset="0"/>
              </a:rPr>
              <a:t>Can view Orders online</a:t>
            </a:r>
          </a:p>
          <a:p>
            <a:pPr marL="396875" indent="-396875" defTabSz="912813" eaLnBrk="0" hangingPunct="0">
              <a:lnSpc>
                <a:spcPct val="90000"/>
              </a:lnSpc>
              <a:spcBef>
                <a:spcPct val="20000"/>
              </a:spcBef>
              <a:buFontTx/>
              <a:buBlip>
                <a:blip r:embed="rId2"/>
              </a:buBlip>
            </a:pPr>
            <a:r>
              <a:rPr lang="en-US" sz="2800">
                <a:solidFill>
                  <a:schemeClr val="tx2"/>
                </a:solidFill>
                <a:latin typeface="Calibri" pitchFamily="34" charset="0"/>
              </a:rPr>
              <a:t>Assesses can e-file appeals to Commissioner (Appeals)</a:t>
            </a:r>
          </a:p>
          <a:p>
            <a:pPr marL="396875" indent="-396875" algn="just" defTabSz="912813">
              <a:lnSpc>
                <a:spcPct val="90000"/>
              </a:lnSpc>
              <a:spcBef>
                <a:spcPct val="20000"/>
              </a:spcBef>
            </a:pPr>
            <a:endParaRPr lang="en-US" sz="2400">
              <a:solidFill>
                <a:schemeClr val="tx2"/>
              </a:solidFill>
              <a:latin typeface="Calibri" pitchFamily="34" charset="0"/>
            </a:endParaRPr>
          </a:p>
        </p:txBody>
      </p:sp>
      <p:sp>
        <p:nvSpPr>
          <p:cNvPr id="38915" name="Rectangle 3"/>
          <p:cNvSpPr>
            <a:spLocks noChangeArrowheads="1"/>
          </p:cNvSpPr>
          <p:nvPr/>
        </p:nvSpPr>
        <p:spPr bwMode="auto">
          <a:xfrm>
            <a:off x="971550" y="358775"/>
            <a:ext cx="7345363" cy="487363"/>
          </a:xfrm>
          <a:prstGeom prst="rect">
            <a:avLst/>
          </a:prstGeom>
          <a:noFill/>
          <a:ln w="9525">
            <a:noFill/>
            <a:miter lim="800000"/>
            <a:headEnd/>
            <a:tailEnd/>
          </a:ln>
        </p:spPr>
        <p:txBody>
          <a:bodyPr lIns="0" tIns="0" rIns="0" bIns="0">
            <a:spAutoFit/>
          </a:bodyPr>
          <a:lstStyle/>
          <a:p>
            <a:pPr algn="ctr" defTabSz="912813"/>
            <a:r>
              <a:rPr lang="en-US" sz="3200" b="1" u="sng">
                <a:solidFill>
                  <a:srgbClr val="FFCC00"/>
                </a:solidFill>
                <a:latin typeface="Tahoma" pitchFamily="34" charset="0"/>
                <a:cs typeface="Arial" charset="0"/>
              </a:rPr>
              <a:t>Dispute Resolution</a:t>
            </a:r>
            <a:r>
              <a:rPr lang="en-US" sz="3200" b="1">
                <a:solidFill>
                  <a:srgbClr val="FFCC00"/>
                </a:solidFill>
                <a:latin typeface="Tahoma" pitchFamily="34" charset="0"/>
                <a:cs typeface="Arial" charset="0"/>
              </a:rPr>
              <a:t> </a:t>
            </a: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ChangeArrowheads="1"/>
          </p:cNvSpPr>
          <p:nvPr/>
        </p:nvSpPr>
        <p:spPr bwMode="auto">
          <a:xfrm>
            <a:off x="684213" y="1412875"/>
            <a:ext cx="8007350" cy="2436813"/>
          </a:xfrm>
          <a:prstGeom prst="rect">
            <a:avLst/>
          </a:prstGeom>
          <a:noFill/>
          <a:ln w="9525">
            <a:noFill/>
            <a:miter lim="800000"/>
            <a:headEnd/>
            <a:tailEnd/>
          </a:ln>
        </p:spPr>
        <p:txBody>
          <a:bodyPr>
            <a:spAutoFit/>
          </a:bodyPr>
          <a:lstStyle/>
          <a:p>
            <a:pPr marL="396875" indent="-396875" algn="just" defTabSz="912813">
              <a:lnSpc>
                <a:spcPct val="90000"/>
              </a:lnSpc>
              <a:spcBef>
                <a:spcPct val="20000"/>
              </a:spcBef>
              <a:buFontTx/>
              <a:buBlip>
                <a:blip r:embed="rId2"/>
              </a:buBlip>
            </a:pPr>
            <a:r>
              <a:rPr lang="en-US" sz="2800">
                <a:solidFill>
                  <a:schemeClr val="tx2"/>
                </a:solidFill>
                <a:latin typeface="Calibri" pitchFamily="34" charset="0"/>
              </a:rPr>
              <a:t>Refund Claims  can be filed online</a:t>
            </a:r>
          </a:p>
          <a:p>
            <a:pPr marL="396875" indent="-396875" algn="just" defTabSz="912813">
              <a:lnSpc>
                <a:spcPct val="90000"/>
              </a:lnSpc>
              <a:spcBef>
                <a:spcPct val="20000"/>
              </a:spcBef>
            </a:pPr>
            <a:endParaRPr lang="en-US" sz="1000">
              <a:solidFill>
                <a:schemeClr val="tx2"/>
              </a:solidFill>
              <a:latin typeface="Calibri" pitchFamily="34" charset="0"/>
            </a:endParaRPr>
          </a:p>
          <a:p>
            <a:pPr marL="396875" indent="-396875" algn="just" defTabSz="912813">
              <a:lnSpc>
                <a:spcPct val="90000"/>
              </a:lnSpc>
              <a:spcBef>
                <a:spcPct val="20000"/>
              </a:spcBef>
              <a:buFontTx/>
              <a:buBlip>
                <a:blip r:embed="rId2"/>
              </a:buBlip>
            </a:pPr>
            <a:r>
              <a:rPr lang="en-US" sz="2800">
                <a:solidFill>
                  <a:schemeClr val="tx2"/>
                </a:solidFill>
                <a:latin typeface="Calibri" pitchFamily="34" charset="0"/>
              </a:rPr>
              <a:t>Passing of  Refund Orders online by Department</a:t>
            </a:r>
          </a:p>
          <a:p>
            <a:pPr marL="396875" indent="-396875" algn="just" defTabSz="912813">
              <a:lnSpc>
                <a:spcPct val="90000"/>
              </a:lnSpc>
              <a:spcBef>
                <a:spcPct val="20000"/>
              </a:spcBef>
              <a:buFontTx/>
              <a:buBlip>
                <a:blip r:embed="rId2"/>
              </a:buBlip>
            </a:pPr>
            <a:r>
              <a:rPr lang="en-US" sz="2800">
                <a:solidFill>
                  <a:schemeClr val="tx2"/>
                </a:solidFill>
                <a:latin typeface="Calibri" pitchFamily="34" charset="0"/>
              </a:rPr>
              <a:t>If aggrieved, Appeals can be filed with Commissioner (Appeals)</a:t>
            </a:r>
            <a:endParaRPr lang="en-US" sz="1000">
              <a:solidFill>
                <a:schemeClr val="tx2"/>
              </a:solidFill>
              <a:latin typeface="Calibri" pitchFamily="34" charset="0"/>
            </a:endParaRPr>
          </a:p>
          <a:p>
            <a:pPr marL="396875" indent="-396875" algn="just" defTabSz="912813">
              <a:lnSpc>
                <a:spcPct val="90000"/>
              </a:lnSpc>
              <a:spcBef>
                <a:spcPct val="20000"/>
              </a:spcBef>
            </a:pPr>
            <a:endParaRPr lang="en-US" sz="2800">
              <a:solidFill>
                <a:schemeClr val="tx2"/>
              </a:solidFill>
              <a:latin typeface="Calibri" pitchFamily="34" charset="0"/>
            </a:endParaRPr>
          </a:p>
        </p:txBody>
      </p:sp>
      <p:sp>
        <p:nvSpPr>
          <p:cNvPr id="39939" name="Rectangle 3"/>
          <p:cNvSpPr>
            <a:spLocks noChangeArrowheads="1"/>
          </p:cNvSpPr>
          <p:nvPr/>
        </p:nvSpPr>
        <p:spPr bwMode="auto">
          <a:xfrm>
            <a:off x="971550" y="358775"/>
            <a:ext cx="7345363" cy="487363"/>
          </a:xfrm>
          <a:prstGeom prst="rect">
            <a:avLst/>
          </a:prstGeom>
          <a:noFill/>
          <a:ln w="9525">
            <a:noFill/>
            <a:miter lim="800000"/>
            <a:headEnd/>
            <a:tailEnd/>
          </a:ln>
        </p:spPr>
        <p:txBody>
          <a:bodyPr lIns="0" tIns="0" rIns="0" bIns="0">
            <a:spAutoFit/>
          </a:bodyPr>
          <a:lstStyle/>
          <a:p>
            <a:pPr algn="ctr" defTabSz="912813"/>
            <a:r>
              <a:rPr lang="en-US" sz="3200" b="1" u="sng">
                <a:solidFill>
                  <a:srgbClr val="FFCC00"/>
                </a:solidFill>
                <a:latin typeface="Tahoma" pitchFamily="34" charset="0"/>
                <a:cs typeface="Arial" charset="0"/>
              </a:rPr>
              <a:t>Refunds </a:t>
            </a: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ChangeArrowheads="1"/>
          </p:cNvSpPr>
          <p:nvPr/>
        </p:nvSpPr>
        <p:spPr bwMode="auto">
          <a:xfrm>
            <a:off x="684213" y="1412875"/>
            <a:ext cx="8007350" cy="2611438"/>
          </a:xfrm>
          <a:prstGeom prst="rect">
            <a:avLst/>
          </a:prstGeom>
          <a:noFill/>
          <a:ln w="9525">
            <a:noFill/>
            <a:miter lim="800000"/>
            <a:headEnd/>
            <a:tailEnd/>
          </a:ln>
        </p:spPr>
        <p:txBody>
          <a:bodyPr>
            <a:spAutoFit/>
          </a:bodyPr>
          <a:lstStyle/>
          <a:p>
            <a:pPr marL="396875" indent="-396875" defTabSz="912813" eaLnBrk="0" hangingPunct="0">
              <a:lnSpc>
                <a:spcPct val="90000"/>
              </a:lnSpc>
              <a:spcBef>
                <a:spcPct val="20000"/>
              </a:spcBef>
              <a:buFontTx/>
              <a:buBlip>
                <a:blip r:embed="rId2"/>
              </a:buBlip>
            </a:pPr>
            <a:r>
              <a:rPr lang="en-US" sz="2400">
                <a:solidFill>
                  <a:schemeClr val="tx2"/>
                </a:solidFill>
                <a:latin typeface="Calibri" pitchFamily="34" charset="0"/>
              </a:rPr>
              <a:t>ACES provides online filing of documents for various categories of exporters like Merchant Exporters, Manufacturer Exporter, EOUs and Export Houses</a:t>
            </a:r>
          </a:p>
          <a:p>
            <a:pPr marL="396875" indent="-396875" defTabSz="912813" eaLnBrk="0" hangingPunct="0">
              <a:lnSpc>
                <a:spcPct val="90000"/>
              </a:lnSpc>
              <a:spcBef>
                <a:spcPct val="20000"/>
              </a:spcBef>
              <a:buFontTx/>
              <a:buBlip>
                <a:blip r:embed="rId2"/>
              </a:buBlip>
            </a:pPr>
            <a:r>
              <a:rPr lang="en-US" sz="2400">
                <a:solidFill>
                  <a:schemeClr val="tx2"/>
                </a:solidFill>
                <a:latin typeface="Calibri" pitchFamily="34" charset="0"/>
              </a:rPr>
              <a:t>Bond details captured online </a:t>
            </a:r>
          </a:p>
          <a:p>
            <a:pPr marL="396875" indent="-396875" defTabSz="912813" eaLnBrk="0" hangingPunct="0">
              <a:lnSpc>
                <a:spcPct val="90000"/>
              </a:lnSpc>
              <a:spcBef>
                <a:spcPct val="20000"/>
              </a:spcBef>
              <a:buFontTx/>
              <a:buBlip>
                <a:blip r:embed="rId2"/>
              </a:buBlip>
            </a:pPr>
            <a:r>
              <a:rPr lang="en-US" sz="2400">
                <a:solidFill>
                  <a:schemeClr val="tx2"/>
                </a:solidFill>
                <a:latin typeface="Calibri" pitchFamily="34" charset="0"/>
              </a:rPr>
              <a:t>Online filing of AREI, ARE2, Nepal invoice,   CT1,CT2,CT3, Procurement Certificate etc</a:t>
            </a:r>
          </a:p>
          <a:p>
            <a:pPr marL="396875" indent="-396875" algn="just" defTabSz="912813">
              <a:lnSpc>
                <a:spcPct val="90000"/>
              </a:lnSpc>
              <a:spcBef>
                <a:spcPct val="20000"/>
              </a:spcBef>
            </a:pPr>
            <a:endParaRPr lang="en-US" sz="2400">
              <a:solidFill>
                <a:schemeClr val="tx2"/>
              </a:solidFill>
              <a:latin typeface="Calibri" pitchFamily="34" charset="0"/>
            </a:endParaRPr>
          </a:p>
        </p:txBody>
      </p:sp>
      <p:sp>
        <p:nvSpPr>
          <p:cNvPr id="40963" name="Rectangle 3"/>
          <p:cNvSpPr>
            <a:spLocks noChangeArrowheads="1"/>
          </p:cNvSpPr>
          <p:nvPr/>
        </p:nvSpPr>
        <p:spPr bwMode="auto">
          <a:xfrm>
            <a:off x="971550" y="358775"/>
            <a:ext cx="7345363" cy="487363"/>
          </a:xfrm>
          <a:prstGeom prst="rect">
            <a:avLst/>
          </a:prstGeom>
          <a:noFill/>
          <a:ln w="9525">
            <a:noFill/>
            <a:miter lim="800000"/>
            <a:headEnd/>
            <a:tailEnd/>
          </a:ln>
        </p:spPr>
        <p:txBody>
          <a:bodyPr lIns="0" tIns="0" rIns="0" bIns="0">
            <a:spAutoFit/>
          </a:bodyPr>
          <a:lstStyle/>
          <a:p>
            <a:pPr algn="ctr" defTabSz="912813"/>
            <a:r>
              <a:rPr lang="en-US" sz="3200" b="1" u="sng">
                <a:solidFill>
                  <a:srgbClr val="FFCC00"/>
                </a:solidFill>
                <a:latin typeface="Tahoma" pitchFamily="34" charset="0"/>
                <a:cs typeface="Arial" charset="0"/>
              </a:rPr>
              <a:t>Central Excise  -   Exports</a:t>
            </a:r>
            <a:r>
              <a:rPr lang="en-US" sz="3200" b="1">
                <a:solidFill>
                  <a:srgbClr val="FFCC00"/>
                </a:solidFill>
                <a:latin typeface="Tahoma" pitchFamily="34" charset="0"/>
                <a:cs typeface="Arial" charset="0"/>
              </a:rPr>
              <a:t> </a:t>
            </a: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ChangeArrowheads="1"/>
          </p:cNvSpPr>
          <p:nvPr/>
        </p:nvSpPr>
        <p:spPr bwMode="auto">
          <a:xfrm>
            <a:off x="684213" y="1484313"/>
            <a:ext cx="8007350" cy="3341687"/>
          </a:xfrm>
          <a:prstGeom prst="rect">
            <a:avLst/>
          </a:prstGeom>
          <a:noFill/>
          <a:ln w="9525">
            <a:noFill/>
            <a:miter lim="800000"/>
            <a:headEnd/>
            <a:tailEnd/>
          </a:ln>
        </p:spPr>
        <p:txBody>
          <a:bodyPr>
            <a:spAutoFit/>
          </a:bodyPr>
          <a:lstStyle/>
          <a:p>
            <a:pPr marL="396875" indent="-396875" algn="just" defTabSz="912813">
              <a:lnSpc>
                <a:spcPct val="90000"/>
              </a:lnSpc>
              <a:spcBef>
                <a:spcPct val="20000"/>
              </a:spcBef>
              <a:buFontTx/>
              <a:buBlip>
                <a:blip r:embed="rId2"/>
              </a:buBlip>
            </a:pPr>
            <a:r>
              <a:rPr lang="en-US" sz="2400">
                <a:solidFill>
                  <a:schemeClr val="tx2"/>
                </a:solidFill>
                <a:latin typeface="Calibri" pitchFamily="34" charset="0"/>
              </a:rPr>
              <a:t>Toll Free Number – 1800 425 4251, Available from 9.00 AM to 7.00 PM on working days</a:t>
            </a:r>
          </a:p>
          <a:p>
            <a:pPr marL="396875" indent="-396875" algn="just" defTabSz="912813">
              <a:lnSpc>
                <a:spcPct val="90000"/>
              </a:lnSpc>
              <a:spcBef>
                <a:spcPct val="20000"/>
              </a:spcBef>
              <a:buFontTx/>
              <a:buBlip>
                <a:blip r:embed="rId2"/>
              </a:buBlip>
            </a:pPr>
            <a:r>
              <a:rPr lang="en-US" sz="2400">
                <a:solidFill>
                  <a:schemeClr val="tx2"/>
                </a:solidFill>
                <a:latin typeface="Calibri" pitchFamily="34" charset="0"/>
              </a:rPr>
              <a:t>Complaint can also be E-mailed to  </a:t>
            </a:r>
            <a:r>
              <a:rPr lang="en-US" sz="2400" u="sng">
                <a:solidFill>
                  <a:srgbClr val="FF0000"/>
                </a:solidFill>
                <a:latin typeface="Calibri" pitchFamily="34" charset="0"/>
              </a:rPr>
              <a:t>aces.servicedesk@icegate.gov.in</a:t>
            </a:r>
          </a:p>
          <a:p>
            <a:pPr marL="396875" indent="-396875" algn="just" defTabSz="912813">
              <a:lnSpc>
                <a:spcPct val="90000"/>
              </a:lnSpc>
              <a:spcBef>
                <a:spcPct val="20000"/>
              </a:spcBef>
              <a:buFontTx/>
              <a:buBlip>
                <a:blip r:embed="rId2"/>
              </a:buBlip>
            </a:pPr>
            <a:r>
              <a:rPr lang="en-US" sz="2400">
                <a:solidFill>
                  <a:schemeClr val="tx2"/>
                </a:solidFill>
                <a:latin typeface="Calibri" pitchFamily="34" charset="0"/>
              </a:rPr>
              <a:t>A ticket or complaint number is assigned by the Service Desk, which is closed only when the issue is resolved</a:t>
            </a:r>
          </a:p>
          <a:p>
            <a:pPr marL="396875" indent="-396875" algn="just" defTabSz="912813">
              <a:lnSpc>
                <a:spcPct val="90000"/>
              </a:lnSpc>
              <a:spcBef>
                <a:spcPct val="20000"/>
              </a:spcBef>
              <a:buFontTx/>
              <a:buBlip>
                <a:blip r:embed="rId2"/>
              </a:buBlip>
            </a:pPr>
            <a:r>
              <a:rPr lang="en-US" sz="2400">
                <a:solidFill>
                  <a:schemeClr val="tx2"/>
                </a:solidFill>
                <a:latin typeface="Calibri" pitchFamily="34" charset="0"/>
              </a:rPr>
              <a:t>Resolution of Problems communicated</a:t>
            </a:r>
          </a:p>
          <a:p>
            <a:pPr marL="396875" indent="-396875" algn="just" defTabSz="912813">
              <a:lnSpc>
                <a:spcPct val="90000"/>
              </a:lnSpc>
              <a:spcBef>
                <a:spcPct val="20000"/>
              </a:spcBef>
              <a:buFontTx/>
              <a:buBlip>
                <a:blip r:embed="rId2"/>
              </a:buBlip>
            </a:pPr>
            <a:r>
              <a:rPr lang="en-US" sz="2400">
                <a:solidFill>
                  <a:schemeClr val="tx2"/>
                </a:solidFill>
                <a:latin typeface="Calibri" pitchFamily="34" charset="0"/>
              </a:rPr>
              <a:t>Provision for escalation of problems to appropriate technical teams for effective resolution</a:t>
            </a:r>
          </a:p>
        </p:txBody>
      </p:sp>
      <p:sp>
        <p:nvSpPr>
          <p:cNvPr id="41987" name="Rectangle 3"/>
          <p:cNvSpPr>
            <a:spLocks noChangeArrowheads="1"/>
          </p:cNvSpPr>
          <p:nvPr/>
        </p:nvSpPr>
        <p:spPr bwMode="auto">
          <a:xfrm>
            <a:off x="1116013" y="549275"/>
            <a:ext cx="7345362" cy="487363"/>
          </a:xfrm>
          <a:prstGeom prst="rect">
            <a:avLst/>
          </a:prstGeom>
          <a:noFill/>
          <a:ln w="9525">
            <a:noFill/>
            <a:miter lim="800000"/>
            <a:headEnd/>
            <a:tailEnd/>
          </a:ln>
        </p:spPr>
        <p:txBody>
          <a:bodyPr lIns="0" tIns="0" rIns="0" bIns="0">
            <a:spAutoFit/>
          </a:bodyPr>
          <a:lstStyle/>
          <a:p>
            <a:pPr algn="ctr" defTabSz="912813"/>
            <a:r>
              <a:rPr lang="en-US" sz="3200" b="1" u="sng">
                <a:solidFill>
                  <a:srgbClr val="FFCC00"/>
                </a:solidFill>
                <a:latin typeface="Tahoma" pitchFamily="34" charset="0"/>
                <a:cs typeface="Arial" charset="0"/>
              </a:rPr>
              <a:t>ACES – Service Desk</a:t>
            </a: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title"/>
          </p:nvPr>
        </p:nvSpPr>
        <p:spPr bwMode="auto">
          <a:xfrm>
            <a:off x="381000" y="230188"/>
            <a:ext cx="8382000" cy="438150"/>
          </a:xfrm>
        </p:spPr>
        <p:txBody>
          <a:bodyPr numCol="1" anchorCtr="0" compatLnSpc="1">
            <a:prstTxWarp prst="textNoShape">
              <a:avLst/>
            </a:prstTxWarp>
          </a:bodyPr>
          <a:lstStyle/>
          <a:p>
            <a:pPr algn="ctr">
              <a:defRPr/>
            </a:pPr>
            <a:r>
              <a:rPr sz="3200" b="1" smtClean="0">
                <a:ln>
                  <a:noFill/>
                </a:ln>
                <a:solidFill>
                  <a:srgbClr val="FFCC00"/>
                </a:solidFill>
                <a:effectLst/>
                <a:latin typeface="Tahoma" pitchFamily="34" charset="0"/>
              </a:rPr>
              <a:t>ACES – Help</a:t>
            </a:r>
          </a:p>
        </p:txBody>
      </p:sp>
      <p:sp>
        <p:nvSpPr>
          <p:cNvPr id="43011" name="Rectangle 3"/>
          <p:cNvSpPr>
            <a:spLocks noChangeArrowheads="1"/>
          </p:cNvSpPr>
          <p:nvPr/>
        </p:nvSpPr>
        <p:spPr bwMode="auto">
          <a:xfrm>
            <a:off x="685800" y="990600"/>
            <a:ext cx="8229600" cy="6243638"/>
          </a:xfrm>
          <a:prstGeom prst="rect">
            <a:avLst/>
          </a:prstGeom>
          <a:noFill/>
          <a:ln w="9525">
            <a:noFill/>
            <a:miter lim="800000"/>
            <a:headEnd/>
            <a:tailEnd/>
          </a:ln>
        </p:spPr>
        <p:txBody>
          <a:bodyPr>
            <a:spAutoFit/>
          </a:bodyPr>
          <a:lstStyle/>
          <a:p>
            <a:pPr>
              <a:lnSpc>
                <a:spcPct val="90000"/>
              </a:lnSpc>
              <a:spcBef>
                <a:spcPct val="50000"/>
              </a:spcBef>
              <a:buFontTx/>
              <a:buBlip>
                <a:blip r:embed="rId2"/>
              </a:buBlip>
            </a:pPr>
            <a:r>
              <a:rPr lang="en-US" sz="2800">
                <a:solidFill>
                  <a:schemeClr val="tx2"/>
                </a:solidFill>
                <a:latin typeface="Calibri" pitchFamily="34" charset="0"/>
              </a:rPr>
              <a:t>LMS, User Manual, FAQs are available in ACES website under ‘Help’ Section</a:t>
            </a:r>
          </a:p>
          <a:p>
            <a:pPr>
              <a:lnSpc>
                <a:spcPct val="90000"/>
              </a:lnSpc>
              <a:spcBef>
                <a:spcPct val="50000"/>
              </a:spcBef>
              <a:buFontTx/>
              <a:buBlip>
                <a:blip r:embed="rId2"/>
              </a:buBlip>
            </a:pPr>
            <a:r>
              <a:rPr lang="en-US" sz="2800">
                <a:solidFill>
                  <a:schemeClr val="tx2"/>
                </a:solidFill>
                <a:latin typeface="Calibri" pitchFamily="34" charset="0"/>
              </a:rPr>
              <a:t>LMS is a self-learning, multi-media-based Learning Management Software (LMS)- Available for Registrations, Returns, Claims &amp; Intimations, Provisional Assessments, Exports</a:t>
            </a:r>
          </a:p>
          <a:p>
            <a:pPr>
              <a:lnSpc>
                <a:spcPct val="90000"/>
              </a:lnSpc>
              <a:spcBef>
                <a:spcPct val="50000"/>
              </a:spcBef>
              <a:buFontTx/>
              <a:buBlip>
                <a:blip r:embed="rId2"/>
              </a:buBlip>
            </a:pPr>
            <a:r>
              <a:rPr lang="en-US" sz="2800">
                <a:solidFill>
                  <a:schemeClr val="tx2"/>
                </a:solidFill>
                <a:latin typeface="Calibri" pitchFamily="34" charset="0"/>
              </a:rPr>
              <a:t>User Manuals Registrations, Claims &amp; Intimations </a:t>
            </a:r>
          </a:p>
          <a:p>
            <a:pPr>
              <a:lnSpc>
                <a:spcPct val="90000"/>
              </a:lnSpc>
              <a:spcBef>
                <a:spcPct val="50000"/>
              </a:spcBef>
              <a:buFontTx/>
              <a:buBlip>
                <a:blip r:embed="rId2"/>
              </a:buBlip>
            </a:pPr>
            <a:r>
              <a:rPr lang="en-US" sz="2800">
                <a:solidFill>
                  <a:schemeClr val="tx2"/>
                </a:solidFill>
                <a:latin typeface="Calibri" pitchFamily="34" charset="0"/>
              </a:rPr>
              <a:t>Frequently Asked Questions (FAQs)- General, Registration, Return</a:t>
            </a:r>
          </a:p>
          <a:p>
            <a:pPr>
              <a:lnSpc>
                <a:spcPct val="90000"/>
              </a:lnSpc>
              <a:spcBef>
                <a:spcPct val="50000"/>
              </a:spcBef>
              <a:buFontTx/>
              <a:buBlip>
                <a:blip r:embed="rId2"/>
              </a:buBlip>
            </a:pPr>
            <a:r>
              <a:rPr lang="en-US" sz="2800">
                <a:solidFill>
                  <a:schemeClr val="tx2"/>
                </a:solidFill>
                <a:latin typeface="Calibri" pitchFamily="34" charset="0"/>
              </a:rPr>
              <a:t>ACES Brochure giving details of various features of ACES is available on the website</a:t>
            </a:r>
          </a:p>
          <a:p>
            <a:pPr lvl="1">
              <a:lnSpc>
                <a:spcPct val="90000"/>
              </a:lnSpc>
              <a:spcBef>
                <a:spcPct val="20000"/>
              </a:spcBef>
              <a:buClr>
                <a:srgbClr val="66FFFF"/>
              </a:buClr>
              <a:buSzPct val="95000"/>
              <a:buFont typeface="Wingdings" pitchFamily="2" charset="2"/>
              <a:buNone/>
            </a:pPr>
            <a:endParaRPr lang="en-US" sz="2800">
              <a:solidFill>
                <a:schemeClr val="tx2"/>
              </a:solidFill>
              <a:latin typeface="Calibri" pitchFamily="34" charset="0"/>
            </a:endParaRPr>
          </a:p>
          <a:p>
            <a:pPr>
              <a:lnSpc>
                <a:spcPct val="90000"/>
              </a:lnSpc>
              <a:spcBef>
                <a:spcPct val="50000"/>
              </a:spcBef>
              <a:buFontTx/>
              <a:buBlip>
                <a:blip r:embed="rId2"/>
              </a:buBlip>
            </a:pPr>
            <a:endParaRPr lang="en-US" sz="2800">
              <a:solidFill>
                <a:schemeClr val="tx2"/>
              </a:solidFill>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609600" y="3048000"/>
            <a:ext cx="2209800" cy="457200"/>
          </a:xfrm>
          <a:prstGeom prst="rect">
            <a:avLst/>
          </a:prstGeom>
          <a:noFill/>
          <a:ln w="9525">
            <a:noFill/>
            <a:miter lim="800000"/>
            <a:headEnd/>
            <a:tailEnd/>
          </a:ln>
        </p:spPr>
        <p:txBody>
          <a:bodyPr/>
          <a:lstStyle/>
          <a:p>
            <a:r>
              <a:rPr lang="en-US" sz="1400" b="1">
                <a:cs typeface="Arial" charset="0"/>
              </a:rPr>
              <a:t>System with Internet Connectivity</a:t>
            </a:r>
          </a:p>
        </p:txBody>
      </p:sp>
      <p:sp>
        <p:nvSpPr>
          <p:cNvPr id="44035" name="Rectangle 3"/>
          <p:cNvSpPr>
            <a:spLocks noChangeArrowheads="1"/>
          </p:cNvSpPr>
          <p:nvPr/>
        </p:nvSpPr>
        <p:spPr bwMode="auto">
          <a:xfrm>
            <a:off x="2754313" y="2959100"/>
            <a:ext cx="1584325" cy="457200"/>
          </a:xfrm>
          <a:prstGeom prst="rect">
            <a:avLst/>
          </a:prstGeom>
          <a:noFill/>
          <a:ln w="9525">
            <a:noFill/>
            <a:miter lim="800000"/>
            <a:headEnd/>
            <a:tailEnd/>
          </a:ln>
        </p:spPr>
        <p:txBody>
          <a:bodyPr wrap="none" anchor="ctr"/>
          <a:lstStyle/>
          <a:p>
            <a:pPr algn="ctr"/>
            <a:r>
              <a:rPr lang="en-US" sz="1400" b="1">
                <a:cs typeface="Arial" charset="0"/>
              </a:rPr>
              <a:t>Valid Email Id</a:t>
            </a:r>
          </a:p>
        </p:txBody>
      </p:sp>
      <p:sp>
        <p:nvSpPr>
          <p:cNvPr id="146436" name="Rectangle 4"/>
          <p:cNvSpPr>
            <a:spLocks noGrp="1" noChangeArrowheads="1"/>
          </p:cNvSpPr>
          <p:nvPr>
            <p:ph type="title" idx="4294967295"/>
          </p:nvPr>
        </p:nvSpPr>
        <p:spPr bwMode="auto">
          <a:xfrm>
            <a:off x="457200" y="80963"/>
            <a:ext cx="8229600" cy="750887"/>
          </a:xfrm>
        </p:spPr>
        <p:txBody>
          <a:bodyPr lIns="91440" tIns="45720" rIns="91440" bIns="45720" numCol="1" anchor="ctr" anchorCtr="0" compatLnSpc="1">
            <a:prstTxWarp prst="textNoShape">
              <a:avLst/>
            </a:prstTxWarp>
          </a:bodyPr>
          <a:lstStyle/>
          <a:p>
            <a:pPr algn="ctr" eaLnBrk="1" hangingPunct="1">
              <a:defRPr/>
            </a:pPr>
            <a:r>
              <a:rPr b="1" u="sng" smtClean="0">
                <a:ln>
                  <a:noFill/>
                </a:ln>
                <a:solidFill>
                  <a:srgbClr val="FFCC00"/>
                </a:solidFill>
                <a:effectLst/>
                <a:latin typeface="Tahoma" pitchFamily="34" charset="0"/>
              </a:rPr>
              <a:t>Essentials</a:t>
            </a:r>
            <a:r>
              <a:rPr b="1" smtClean="0">
                <a:ln>
                  <a:noFill/>
                </a:ln>
                <a:solidFill>
                  <a:srgbClr val="FFCC00"/>
                </a:solidFill>
                <a:effectLst/>
                <a:latin typeface="Tahoma" pitchFamily="34" charset="0"/>
              </a:rPr>
              <a:t> </a:t>
            </a:r>
          </a:p>
        </p:txBody>
      </p:sp>
      <p:pic>
        <p:nvPicPr>
          <p:cNvPr id="44037" name="Picture 5" descr="working with computer"/>
          <p:cNvPicPr>
            <a:picLocks noChangeAspect="1" noChangeArrowheads="1"/>
          </p:cNvPicPr>
          <p:nvPr/>
        </p:nvPicPr>
        <p:blipFill>
          <a:blip r:embed="rId3"/>
          <a:srcRect/>
          <a:stretch>
            <a:fillRect/>
          </a:stretch>
        </p:blipFill>
        <p:spPr bwMode="auto">
          <a:xfrm>
            <a:off x="681038" y="1196975"/>
            <a:ext cx="1587500" cy="1622425"/>
          </a:xfrm>
          <a:prstGeom prst="rect">
            <a:avLst/>
          </a:prstGeom>
          <a:noFill/>
          <a:ln w="9525">
            <a:noFill/>
            <a:miter lim="800000"/>
            <a:headEnd/>
            <a:tailEnd/>
          </a:ln>
        </p:spPr>
      </p:pic>
      <p:pic>
        <p:nvPicPr>
          <p:cNvPr id="44038" name="Picture 6" descr="Email Logo"/>
          <p:cNvPicPr>
            <a:picLocks noChangeAspect="1" noChangeArrowheads="1"/>
          </p:cNvPicPr>
          <p:nvPr/>
        </p:nvPicPr>
        <p:blipFill>
          <a:blip r:embed="rId4"/>
          <a:srcRect/>
          <a:stretch>
            <a:fillRect/>
          </a:stretch>
        </p:blipFill>
        <p:spPr bwMode="auto">
          <a:xfrm>
            <a:off x="2700338" y="1433513"/>
            <a:ext cx="1584325" cy="1274762"/>
          </a:xfrm>
          <a:prstGeom prst="rect">
            <a:avLst/>
          </a:prstGeom>
          <a:noFill/>
          <a:ln w="9525">
            <a:noFill/>
            <a:miter lim="800000"/>
            <a:headEnd/>
            <a:tailEnd/>
          </a:ln>
        </p:spPr>
      </p:pic>
      <p:pic>
        <p:nvPicPr>
          <p:cNvPr id="44039" name="Picture 7" descr="ms_office_logo"/>
          <p:cNvPicPr>
            <a:picLocks noChangeAspect="1" noChangeArrowheads="1"/>
          </p:cNvPicPr>
          <p:nvPr/>
        </p:nvPicPr>
        <p:blipFill>
          <a:blip r:embed="rId5"/>
          <a:srcRect/>
          <a:stretch>
            <a:fillRect/>
          </a:stretch>
        </p:blipFill>
        <p:spPr bwMode="auto">
          <a:xfrm>
            <a:off x="4368800" y="3721100"/>
            <a:ext cx="2133600" cy="1752600"/>
          </a:xfrm>
          <a:prstGeom prst="rect">
            <a:avLst/>
          </a:prstGeom>
          <a:noFill/>
          <a:ln w="9525">
            <a:noFill/>
            <a:miter lim="800000"/>
            <a:headEnd/>
            <a:tailEnd/>
          </a:ln>
        </p:spPr>
      </p:pic>
      <p:sp>
        <p:nvSpPr>
          <p:cNvPr id="44040" name="Rectangle 8"/>
          <p:cNvSpPr>
            <a:spLocks noChangeArrowheads="1"/>
          </p:cNvSpPr>
          <p:nvPr/>
        </p:nvSpPr>
        <p:spPr bwMode="auto">
          <a:xfrm>
            <a:off x="4643438" y="5157788"/>
            <a:ext cx="1943100" cy="360362"/>
          </a:xfrm>
          <a:prstGeom prst="rect">
            <a:avLst/>
          </a:prstGeom>
          <a:noFill/>
          <a:ln w="9525">
            <a:noFill/>
            <a:miter lim="800000"/>
            <a:headEnd/>
            <a:tailEnd/>
          </a:ln>
        </p:spPr>
        <p:txBody>
          <a:bodyPr wrap="none" anchor="ctr"/>
          <a:lstStyle/>
          <a:p>
            <a:pPr algn="ctr"/>
            <a:endParaRPr lang="en-US" sz="2400" b="1"/>
          </a:p>
          <a:p>
            <a:pPr algn="ctr"/>
            <a:endParaRPr lang="en-US" sz="2400" b="1"/>
          </a:p>
          <a:p>
            <a:pPr algn="ctr"/>
            <a:r>
              <a:rPr lang="en-US" sz="2400" b="1"/>
              <a:t>2003 &amp; Above</a:t>
            </a:r>
          </a:p>
          <a:p>
            <a:pPr algn="ctr"/>
            <a:r>
              <a:rPr lang="en-US" sz="2400" b="1"/>
              <a:t>      For Offline working</a:t>
            </a:r>
          </a:p>
          <a:p>
            <a:pPr algn="ctr"/>
            <a:endParaRPr lang="en-US" sz="2400" b="1"/>
          </a:p>
        </p:txBody>
      </p:sp>
      <p:pic>
        <p:nvPicPr>
          <p:cNvPr id="44041" name="Picture 9" descr="ie6logo"/>
          <p:cNvPicPr>
            <a:picLocks noChangeAspect="1" noChangeArrowheads="1"/>
          </p:cNvPicPr>
          <p:nvPr/>
        </p:nvPicPr>
        <p:blipFill>
          <a:blip r:embed="rId6"/>
          <a:srcRect/>
          <a:stretch>
            <a:fillRect/>
          </a:stretch>
        </p:blipFill>
        <p:spPr bwMode="auto">
          <a:xfrm>
            <a:off x="7092950" y="1268413"/>
            <a:ext cx="1841500" cy="1368425"/>
          </a:xfrm>
          <a:prstGeom prst="rect">
            <a:avLst/>
          </a:prstGeom>
          <a:noFill/>
          <a:ln w="9525">
            <a:noFill/>
            <a:miter lim="800000"/>
            <a:headEnd/>
            <a:tailEnd/>
          </a:ln>
        </p:spPr>
      </p:pic>
      <p:sp>
        <p:nvSpPr>
          <p:cNvPr id="44042" name="Rectangle 10"/>
          <p:cNvSpPr>
            <a:spLocks noChangeArrowheads="1"/>
          </p:cNvSpPr>
          <p:nvPr/>
        </p:nvSpPr>
        <p:spPr bwMode="auto">
          <a:xfrm>
            <a:off x="4859338" y="2781300"/>
            <a:ext cx="3505200" cy="533400"/>
          </a:xfrm>
          <a:prstGeom prst="rect">
            <a:avLst/>
          </a:prstGeom>
          <a:noFill/>
          <a:ln w="9525">
            <a:noFill/>
            <a:miter lim="800000"/>
            <a:headEnd/>
            <a:tailEnd/>
          </a:ln>
        </p:spPr>
        <p:txBody>
          <a:bodyPr wrap="none" anchor="ctr"/>
          <a:lstStyle/>
          <a:p>
            <a:pPr algn="ctr"/>
            <a:r>
              <a:rPr lang="en-US" sz="1800"/>
              <a:t>Java enabled Web browsers</a:t>
            </a:r>
            <a:endParaRPr lang="en-IN" sz="1800"/>
          </a:p>
        </p:txBody>
      </p:sp>
      <p:pic>
        <p:nvPicPr>
          <p:cNvPr id="44043" name="Picture 11" descr="Mozilla-Firefox-Logo"/>
          <p:cNvPicPr>
            <a:picLocks noChangeAspect="1" noChangeArrowheads="1"/>
          </p:cNvPicPr>
          <p:nvPr/>
        </p:nvPicPr>
        <p:blipFill>
          <a:blip r:embed="rId7"/>
          <a:srcRect/>
          <a:stretch>
            <a:fillRect/>
          </a:stretch>
        </p:blipFill>
        <p:spPr bwMode="auto">
          <a:xfrm>
            <a:off x="4356100" y="836613"/>
            <a:ext cx="2592388" cy="2359025"/>
          </a:xfrm>
          <a:prstGeom prst="rect">
            <a:avLst/>
          </a:prstGeom>
          <a:noFill/>
          <a:ln w="9525">
            <a:noFill/>
            <a:miter lim="800000"/>
            <a:headEnd/>
            <a:tailEnd/>
          </a:ln>
        </p:spPr>
      </p:pic>
      <p:pic>
        <p:nvPicPr>
          <p:cNvPr id="44044" name="Picture 13"/>
          <p:cNvPicPr>
            <a:picLocks noChangeAspect="1" noChangeArrowheads="1"/>
          </p:cNvPicPr>
          <p:nvPr/>
        </p:nvPicPr>
        <p:blipFill>
          <a:blip r:embed="rId8"/>
          <a:srcRect/>
          <a:stretch>
            <a:fillRect/>
          </a:stretch>
        </p:blipFill>
        <p:spPr bwMode="auto">
          <a:xfrm>
            <a:off x="7162800" y="3860800"/>
            <a:ext cx="1981200" cy="1447800"/>
          </a:xfrm>
          <a:prstGeom prst="rect">
            <a:avLst/>
          </a:prstGeom>
          <a:noFill/>
          <a:ln w="9525">
            <a:noFill/>
            <a:miter lim="800000"/>
            <a:headEnd/>
            <a:tailEnd/>
          </a:ln>
        </p:spPr>
      </p:pic>
      <p:pic>
        <p:nvPicPr>
          <p:cNvPr id="44045" name="Picture 14" descr="computer-user"/>
          <p:cNvPicPr>
            <a:picLocks noChangeAspect="1" noChangeArrowheads="1"/>
          </p:cNvPicPr>
          <p:nvPr/>
        </p:nvPicPr>
        <p:blipFill>
          <a:blip r:embed="rId9"/>
          <a:srcRect/>
          <a:stretch>
            <a:fillRect/>
          </a:stretch>
        </p:blipFill>
        <p:spPr bwMode="auto">
          <a:xfrm>
            <a:off x="293688" y="3860800"/>
            <a:ext cx="1944687" cy="1655763"/>
          </a:xfrm>
          <a:prstGeom prst="rect">
            <a:avLst/>
          </a:prstGeom>
          <a:noFill/>
          <a:ln w="9525">
            <a:noFill/>
            <a:miter lim="800000"/>
            <a:headEnd/>
            <a:tailEnd/>
          </a:ln>
        </p:spPr>
      </p:pic>
      <p:pic>
        <p:nvPicPr>
          <p:cNvPr id="44046" name="Picture 15" descr="login_ill"/>
          <p:cNvPicPr>
            <a:picLocks noChangeAspect="1" noChangeArrowheads="1"/>
          </p:cNvPicPr>
          <p:nvPr/>
        </p:nvPicPr>
        <p:blipFill>
          <a:blip r:embed="rId10"/>
          <a:srcRect/>
          <a:stretch>
            <a:fillRect/>
          </a:stretch>
        </p:blipFill>
        <p:spPr bwMode="auto">
          <a:xfrm>
            <a:off x="2411413" y="3860800"/>
            <a:ext cx="1871662" cy="1944688"/>
          </a:xfrm>
          <a:prstGeom prst="rect">
            <a:avLst/>
          </a:prstGeom>
          <a:noFill/>
          <a:ln w="9525">
            <a:noFill/>
            <a:miter lim="800000"/>
            <a:headEnd/>
            <a:tailEnd/>
          </a:ln>
        </p:spPr>
      </p:pic>
      <p:sp>
        <p:nvSpPr>
          <p:cNvPr id="44047" name="AutoShape 16"/>
          <p:cNvSpPr>
            <a:spLocks noChangeArrowheads="1"/>
          </p:cNvSpPr>
          <p:nvPr/>
        </p:nvSpPr>
        <p:spPr bwMode="auto">
          <a:xfrm rot="1460184">
            <a:off x="523875" y="5510213"/>
            <a:ext cx="1182688" cy="693737"/>
          </a:xfrm>
          <a:prstGeom prst="leftArrow">
            <a:avLst>
              <a:gd name="adj1" fmla="val 50000"/>
              <a:gd name="adj2" fmla="val 42620"/>
            </a:avLst>
          </a:prstGeom>
          <a:noFill/>
          <a:ln w="9525">
            <a:solidFill>
              <a:schemeClr val="tx1"/>
            </a:solidFill>
            <a:miter lim="800000"/>
            <a:headEnd/>
            <a:tailEnd/>
          </a:ln>
        </p:spPr>
        <p:txBody>
          <a:bodyPr wrap="none" anchor="ctr"/>
          <a:lstStyle/>
          <a:p>
            <a:pPr algn="ctr"/>
            <a:r>
              <a:rPr lang="en-US" sz="2400" b="1">
                <a:cs typeface="Arial" charset="0"/>
              </a:rPr>
              <a:t>User ID </a:t>
            </a:r>
          </a:p>
        </p:txBody>
      </p:sp>
      <p:sp>
        <p:nvSpPr>
          <p:cNvPr id="44048" name="AutoShape 17"/>
          <p:cNvSpPr>
            <a:spLocks noChangeArrowheads="1"/>
          </p:cNvSpPr>
          <p:nvPr/>
        </p:nvSpPr>
        <p:spPr bwMode="auto">
          <a:xfrm rot="-1651005">
            <a:off x="1558925" y="5753100"/>
            <a:ext cx="1647825" cy="742950"/>
          </a:xfrm>
          <a:prstGeom prst="rightArrow">
            <a:avLst>
              <a:gd name="adj1" fmla="val 50000"/>
              <a:gd name="adj2" fmla="val 55449"/>
            </a:avLst>
          </a:prstGeom>
          <a:noFill/>
          <a:ln w="9525">
            <a:solidFill>
              <a:schemeClr val="tx1"/>
            </a:solidFill>
            <a:miter lim="800000"/>
            <a:headEnd/>
            <a:tailEnd/>
          </a:ln>
        </p:spPr>
        <p:txBody>
          <a:bodyPr wrap="none" anchor="ctr"/>
          <a:lstStyle/>
          <a:p>
            <a:pPr algn="ctr"/>
            <a:r>
              <a:rPr lang="en-US" sz="2400" b="1">
                <a:cs typeface="Arial" charset="0"/>
              </a:rPr>
              <a:t>Password</a:t>
            </a: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1026"/>
          <p:cNvSpPr>
            <a:spLocks noGrp="1"/>
          </p:cNvSpPr>
          <p:nvPr>
            <p:ph type="title"/>
          </p:nvPr>
        </p:nvSpPr>
        <p:spPr bwMode="auto">
          <a:xfrm>
            <a:off x="381000" y="230188"/>
            <a:ext cx="8382000" cy="438150"/>
          </a:xfrm>
        </p:spPr>
        <p:txBody>
          <a:bodyPr numCol="1" anchorCtr="0" compatLnSpc="1">
            <a:prstTxWarp prst="textNoShape">
              <a:avLst/>
            </a:prstTxWarp>
          </a:bodyPr>
          <a:lstStyle/>
          <a:p>
            <a:pPr algn="ctr">
              <a:defRPr/>
            </a:pPr>
            <a:r>
              <a:rPr sz="3200" b="1" smtClean="0">
                <a:ln>
                  <a:noFill/>
                </a:ln>
                <a:solidFill>
                  <a:srgbClr val="FFCC00"/>
                </a:solidFill>
                <a:effectLst/>
                <a:latin typeface="Tahoma" pitchFamily="34" charset="0"/>
              </a:rPr>
              <a:t>List of Banks for e-Payment</a:t>
            </a:r>
          </a:p>
        </p:txBody>
      </p:sp>
      <p:pic>
        <p:nvPicPr>
          <p:cNvPr id="45059" name="Picture 1028"/>
          <p:cNvPicPr>
            <a:picLocks noChangeAspect="1" noChangeArrowheads="1"/>
          </p:cNvPicPr>
          <p:nvPr/>
        </p:nvPicPr>
        <p:blipFill>
          <a:blip r:embed="rId2"/>
          <a:srcRect/>
          <a:stretch>
            <a:fillRect/>
          </a:stretch>
        </p:blipFill>
        <p:spPr bwMode="auto">
          <a:xfrm>
            <a:off x="79375" y="850900"/>
            <a:ext cx="8964613" cy="560228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1026"/>
          <p:cNvPicPr>
            <a:picLocks noChangeAspect="1" noChangeArrowheads="1"/>
          </p:cNvPicPr>
          <p:nvPr/>
        </p:nvPicPr>
        <p:blipFill>
          <a:blip r:embed="rId2"/>
          <a:srcRect/>
          <a:stretch>
            <a:fillRect/>
          </a:stretch>
        </p:blipFill>
        <p:spPr bwMode="auto">
          <a:xfrm>
            <a:off x="-304800" y="-228600"/>
            <a:ext cx="9753600" cy="731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539750" y="163513"/>
            <a:ext cx="8208963" cy="1006475"/>
          </a:xfrm>
          <a:prstGeom prst="rect">
            <a:avLst/>
          </a:prstGeom>
          <a:noFill/>
          <a:ln w="9525">
            <a:noFill/>
            <a:miter lim="800000"/>
            <a:headEnd/>
            <a:tailEnd/>
          </a:ln>
        </p:spPr>
        <p:txBody>
          <a:bodyPr>
            <a:spAutoFit/>
          </a:bodyPr>
          <a:lstStyle/>
          <a:p>
            <a:pPr algn="ctr"/>
            <a:r>
              <a:rPr lang="en-US" sz="3200" b="1">
                <a:latin typeface="Tahoma" pitchFamily="34" charset="0"/>
              </a:rPr>
              <a:t> ACES – Modules</a:t>
            </a:r>
          </a:p>
          <a:p>
            <a:pPr algn="ctr"/>
            <a:r>
              <a:rPr lang="en-US" sz="2800" b="1">
                <a:latin typeface="Tahoma" pitchFamily="34" charset="0"/>
              </a:rPr>
              <a:t>Available in Menu Bar on top of the Screen</a:t>
            </a:r>
          </a:p>
        </p:txBody>
      </p:sp>
      <p:sp>
        <p:nvSpPr>
          <p:cNvPr id="5123" name="Text Placeholder 2"/>
          <p:cNvSpPr>
            <a:spLocks/>
          </p:cNvSpPr>
          <p:nvPr/>
        </p:nvSpPr>
        <p:spPr bwMode="auto">
          <a:xfrm>
            <a:off x="595313" y="1844675"/>
            <a:ext cx="8153400" cy="4833938"/>
          </a:xfrm>
          <a:prstGeom prst="rect">
            <a:avLst/>
          </a:prstGeom>
          <a:noFill/>
          <a:ln w="9525">
            <a:noFill/>
            <a:miter lim="800000"/>
            <a:headEnd/>
            <a:tailEnd/>
          </a:ln>
        </p:spPr>
        <p:txBody>
          <a:bodyPr lIns="0" tIns="0" rIns="0" bIns="0">
            <a:spAutoFit/>
          </a:bodyPr>
          <a:lstStyle/>
          <a:p>
            <a:pPr marL="396875" indent="-396875" defTabSz="912813">
              <a:lnSpc>
                <a:spcPct val="90000"/>
              </a:lnSpc>
              <a:spcBef>
                <a:spcPct val="20000"/>
              </a:spcBef>
            </a:pPr>
            <a:r>
              <a:rPr lang="en-US" sz="2800">
                <a:solidFill>
                  <a:schemeClr val="tx2"/>
                </a:solidFill>
                <a:latin typeface="Calibri" pitchFamily="34" charset="0"/>
              </a:rPr>
              <a:t>   </a:t>
            </a:r>
            <a:r>
              <a:rPr lang="en-US" sz="3200" u="sng">
                <a:solidFill>
                  <a:schemeClr val="tx2"/>
                </a:solidFill>
                <a:latin typeface="Calibri" pitchFamily="34" charset="0"/>
              </a:rPr>
              <a:t>Central Excise                             Service Tax</a:t>
            </a:r>
          </a:p>
          <a:p>
            <a:pPr marL="396875" indent="-396875" defTabSz="912813">
              <a:lnSpc>
                <a:spcPct val="90000"/>
              </a:lnSpc>
              <a:spcBef>
                <a:spcPct val="20000"/>
              </a:spcBef>
            </a:pPr>
            <a:endParaRPr lang="en-US" sz="1000">
              <a:solidFill>
                <a:schemeClr val="tx2"/>
              </a:solidFill>
              <a:latin typeface="Calibri" pitchFamily="34" charset="0"/>
            </a:endParaRPr>
          </a:p>
          <a:p>
            <a:pPr marL="396875" indent="-396875" defTabSz="912813">
              <a:lnSpc>
                <a:spcPct val="90000"/>
              </a:lnSpc>
              <a:spcBef>
                <a:spcPct val="20000"/>
              </a:spcBef>
              <a:buFontTx/>
              <a:buBlip>
                <a:blip r:embed="rId3"/>
              </a:buBlip>
            </a:pPr>
            <a:r>
              <a:rPr lang="en-US" sz="2800">
                <a:solidFill>
                  <a:schemeClr val="tx2"/>
                </a:solidFill>
                <a:latin typeface="Calibri" pitchFamily="34" charset="0"/>
              </a:rPr>
              <a:t>REG – Registration                          REG - Registration</a:t>
            </a:r>
          </a:p>
          <a:p>
            <a:pPr marL="396875" indent="-396875" defTabSz="912813">
              <a:lnSpc>
                <a:spcPct val="90000"/>
              </a:lnSpc>
              <a:spcBef>
                <a:spcPct val="20000"/>
              </a:spcBef>
              <a:buFontTx/>
              <a:buBlip>
                <a:blip r:embed="rId3"/>
              </a:buBlip>
            </a:pPr>
            <a:r>
              <a:rPr lang="en-US" sz="2800">
                <a:solidFill>
                  <a:schemeClr val="tx2"/>
                </a:solidFill>
                <a:latin typeface="Calibri" pitchFamily="34" charset="0"/>
              </a:rPr>
              <a:t>RET – Returns                                  RET - Returns</a:t>
            </a:r>
          </a:p>
          <a:p>
            <a:pPr marL="396875" indent="-396875" defTabSz="912813">
              <a:lnSpc>
                <a:spcPct val="90000"/>
              </a:lnSpc>
              <a:spcBef>
                <a:spcPct val="20000"/>
              </a:spcBef>
              <a:buFontTx/>
              <a:buBlip>
                <a:blip r:embed="rId3"/>
              </a:buBlip>
            </a:pPr>
            <a:r>
              <a:rPr lang="en-US" sz="2800">
                <a:solidFill>
                  <a:schemeClr val="tx2"/>
                </a:solidFill>
                <a:latin typeface="Calibri" pitchFamily="34" charset="0"/>
              </a:rPr>
              <a:t>PRA - Provisional Assessment       ST 3 A</a:t>
            </a:r>
          </a:p>
          <a:p>
            <a:pPr marL="396875" indent="-396875" defTabSz="912813">
              <a:lnSpc>
                <a:spcPct val="90000"/>
              </a:lnSpc>
              <a:spcBef>
                <a:spcPct val="20000"/>
              </a:spcBef>
              <a:buFontTx/>
              <a:buBlip>
                <a:blip r:embed="rId3"/>
              </a:buBlip>
            </a:pPr>
            <a:r>
              <a:rPr lang="en-US" sz="2800">
                <a:solidFill>
                  <a:schemeClr val="tx2"/>
                </a:solidFill>
                <a:latin typeface="Calibri" pitchFamily="34" charset="0"/>
              </a:rPr>
              <a:t>REF – Refunds                                  REF - Refunds</a:t>
            </a:r>
          </a:p>
          <a:p>
            <a:pPr marL="396875" indent="-396875" defTabSz="912813">
              <a:lnSpc>
                <a:spcPct val="90000"/>
              </a:lnSpc>
              <a:spcBef>
                <a:spcPct val="20000"/>
              </a:spcBef>
              <a:buFontTx/>
              <a:buBlip>
                <a:blip r:embed="rId3"/>
              </a:buBlip>
            </a:pPr>
            <a:r>
              <a:rPr lang="en-US" sz="2800">
                <a:solidFill>
                  <a:schemeClr val="tx2"/>
                </a:solidFill>
                <a:latin typeface="Calibri" pitchFamily="34" charset="0"/>
              </a:rPr>
              <a:t>DSR - Dispute Resolution                DSR </a:t>
            </a:r>
          </a:p>
          <a:p>
            <a:pPr marL="396875" indent="-396875" defTabSz="912813">
              <a:lnSpc>
                <a:spcPct val="90000"/>
              </a:lnSpc>
              <a:spcBef>
                <a:spcPct val="20000"/>
              </a:spcBef>
              <a:buFontTx/>
              <a:buBlip>
                <a:blip r:embed="rId3"/>
              </a:buBlip>
            </a:pPr>
            <a:r>
              <a:rPr lang="en-US" sz="2800">
                <a:solidFill>
                  <a:schemeClr val="tx2"/>
                </a:solidFill>
                <a:latin typeface="Calibri" pitchFamily="34" charset="0"/>
              </a:rPr>
              <a:t>AUD – Audit                                      AUD – Audit</a:t>
            </a:r>
          </a:p>
          <a:p>
            <a:pPr marL="396875" indent="-396875" defTabSz="912813">
              <a:lnSpc>
                <a:spcPct val="90000"/>
              </a:lnSpc>
              <a:spcBef>
                <a:spcPct val="20000"/>
              </a:spcBef>
              <a:buFontTx/>
              <a:buBlip>
                <a:blip r:embed="rId3"/>
              </a:buBlip>
            </a:pPr>
            <a:r>
              <a:rPr lang="en-US" sz="2800">
                <a:solidFill>
                  <a:schemeClr val="tx2"/>
                </a:solidFill>
                <a:latin typeface="Calibri" pitchFamily="34" charset="0"/>
              </a:rPr>
              <a:t>CLI   - Claims and Intimations</a:t>
            </a:r>
          </a:p>
          <a:p>
            <a:pPr marL="396875" indent="-396875" defTabSz="912813">
              <a:lnSpc>
                <a:spcPct val="90000"/>
              </a:lnSpc>
              <a:spcBef>
                <a:spcPct val="20000"/>
              </a:spcBef>
              <a:buFontTx/>
              <a:buBlip>
                <a:blip r:embed="rId3"/>
              </a:buBlip>
            </a:pPr>
            <a:r>
              <a:rPr lang="en-US" sz="2800">
                <a:solidFill>
                  <a:schemeClr val="tx2"/>
                </a:solidFill>
                <a:latin typeface="Calibri" pitchFamily="34" charset="0"/>
              </a:rPr>
              <a:t>EXP – Exports</a:t>
            </a:r>
          </a:p>
          <a:p>
            <a:pPr marL="396875" indent="-396875" defTabSz="912813">
              <a:lnSpc>
                <a:spcPct val="90000"/>
              </a:lnSpc>
              <a:spcBef>
                <a:spcPct val="20000"/>
              </a:spcBef>
            </a:pPr>
            <a:endParaRPr lang="en-US" sz="2800">
              <a:solidFill>
                <a:schemeClr val="tx2"/>
              </a:solidFill>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blackWhite">
          <a:xfrm>
            <a:off x="0" y="0"/>
            <a:ext cx="9144000" cy="1143000"/>
          </a:xfrm>
          <a:prstGeom prst="rect">
            <a:avLst/>
          </a:prstGeom>
          <a:solidFill>
            <a:schemeClr val="bg1"/>
          </a:solidFill>
          <a:ln w="9525">
            <a:noFill/>
            <a:miter lim="800000"/>
            <a:headEnd/>
            <a:tailEnd/>
          </a:ln>
        </p:spPr>
        <p:txBody>
          <a:bodyPr wrap="none" lIns="63500" tIns="0" rIns="64800" bIns="0" anchor="ctr"/>
          <a:lstStyle/>
          <a:p>
            <a:pPr algn="r">
              <a:buSzPct val="90000"/>
            </a:pPr>
            <a:endParaRPr lang="en-IN" sz="1800">
              <a:solidFill>
                <a:schemeClr val="folHlink"/>
              </a:solidFill>
              <a:cs typeface="Arial" charset="0"/>
            </a:endParaRPr>
          </a:p>
        </p:txBody>
      </p:sp>
      <p:pic>
        <p:nvPicPr>
          <p:cNvPr id="47107" name="Picture 3"/>
          <p:cNvPicPr>
            <a:picLocks noChangeAspect="1" noChangeArrowheads="1"/>
          </p:cNvPicPr>
          <p:nvPr/>
        </p:nvPicPr>
        <p:blipFill>
          <a:blip r:embed="rId2"/>
          <a:srcRect/>
          <a:stretch>
            <a:fillRect/>
          </a:stretch>
        </p:blipFill>
        <p:spPr bwMode="auto">
          <a:xfrm>
            <a:off x="8348663" y="76200"/>
            <a:ext cx="720725" cy="838200"/>
          </a:xfrm>
          <a:prstGeom prst="rect">
            <a:avLst/>
          </a:prstGeom>
          <a:noFill/>
          <a:ln w="9525">
            <a:noFill/>
            <a:miter lim="800000"/>
            <a:headEnd/>
            <a:tailEnd/>
          </a:ln>
        </p:spPr>
      </p:pic>
      <p:pic>
        <p:nvPicPr>
          <p:cNvPr id="47108" name="Picture 4" descr="ashok-stambh"/>
          <p:cNvPicPr>
            <a:picLocks noChangeAspect="1" noChangeArrowheads="1"/>
          </p:cNvPicPr>
          <p:nvPr/>
        </p:nvPicPr>
        <p:blipFill>
          <a:blip r:embed="rId3"/>
          <a:srcRect/>
          <a:stretch>
            <a:fillRect/>
          </a:stretch>
        </p:blipFill>
        <p:spPr bwMode="auto">
          <a:xfrm>
            <a:off x="65088" y="76200"/>
            <a:ext cx="696912" cy="838200"/>
          </a:xfrm>
          <a:prstGeom prst="rect">
            <a:avLst/>
          </a:prstGeom>
          <a:noFill/>
          <a:ln w="9525">
            <a:noFill/>
            <a:miter lim="800000"/>
            <a:headEnd/>
            <a:tailEnd/>
          </a:ln>
        </p:spPr>
      </p:pic>
      <p:sp>
        <p:nvSpPr>
          <p:cNvPr id="47109" name="Rectangle 5"/>
          <p:cNvSpPr>
            <a:spLocks noChangeArrowheads="1"/>
          </p:cNvSpPr>
          <p:nvPr/>
        </p:nvSpPr>
        <p:spPr bwMode="blackWhite">
          <a:xfrm>
            <a:off x="0" y="1371600"/>
            <a:ext cx="9144000" cy="228600"/>
          </a:xfrm>
          <a:prstGeom prst="rect">
            <a:avLst/>
          </a:prstGeom>
          <a:solidFill>
            <a:schemeClr val="tx1"/>
          </a:solidFill>
          <a:ln w="9525">
            <a:noFill/>
            <a:miter lim="800000"/>
            <a:headEnd/>
            <a:tailEnd/>
          </a:ln>
        </p:spPr>
        <p:txBody>
          <a:bodyPr wrap="none" lIns="63500" tIns="0" rIns="64800" bIns="0" anchor="ctr"/>
          <a:lstStyle/>
          <a:p>
            <a:pPr algn="r">
              <a:buSzPct val="90000"/>
            </a:pPr>
            <a:endParaRPr lang="en-IN" sz="1800">
              <a:solidFill>
                <a:schemeClr val="folHlink"/>
              </a:solidFill>
              <a:cs typeface="Arial" charset="0"/>
            </a:endParaRPr>
          </a:p>
        </p:txBody>
      </p:sp>
      <p:sp>
        <p:nvSpPr>
          <p:cNvPr id="428038" name="Rectangle 6"/>
          <p:cNvSpPr>
            <a:spLocks noChangeArrowheads="1"/>
          </p:cNvSpPr>
          <p:nvPr/>
        </p:nvSpPr>
        <p:spPr bwMode="auto">
          <a:xfrm>
            <a:off x="304800" y="2590800"/>
            <a:ext cx="8458200" cy="1470025"/>
          </a:xfrm>
          <a:prstGeom prst="rect">
            <a:avLst/>
          </a:prstGeom>
          <a:noFill/>
          <a:ln w="9525">
            <a:noFill/>
            <a:miter lim="800000"/>
            <a:headEnd/>
            <a:tailEnd/>
          </a:ln>
          <a:effectLst/>
        </p:spPr>
        <p:txBody>
          <a:bodyPr lIns="0" tIns="0"/>
          <a:lstStyle/>
          <a:p>
            <a:pPr algn="ctr">
              <a:defRPr/>
            </a:pPr>
            <a:r>
              <a:rPr lang="en-US" sz="8000">
                <a:solidFill>
                  <a:srgbClr val="FFFFCD"/>
                </a:solidFill>
                <a:effectLst>
                  <a:outerShdw blurRad="38100" dist="38100" dir="2700000" algn="tl">
                    <a:srgbClr val="000000"/>
                  </a:outerShdw>
                </a:effectLst>
                <a:cs typeface="Arial" charset="0"/>
              </a:rPr>
              <a:t>THANK</a:t>
            </a:r>
            <a:r>
              <a:rPr lang="en-US" sz="8000">
                <a:solidFill>
                  <a:schemeClr val="bg1"/>
                </a:solidFill>
                <a:effectLst>
                  <a:outerShdw blurRad="38100" dist="38100" dir="2700000" algn="tl">
                    <a:srgbClr val="000000"/>
                  </a:outerShdw>
                </a:effectLst>
                <a:cs typeface="Arial" charset="0"/>
              </a:rPr>
              <a:t> </a:t>
            </a:r>
            <a:r>
              <a:rPr lang="en-US" sz="8000">
                <a:solidFill>
                  <a:srgbClr val="FFFFCD"/>
                </a:solidFill>
                <a:effectLst>
                  <a:outerShdw blurRad="38100" dist="38100" dir="2700000" algn="tl">
                    <a:srgbClr val="000000"/>
                  </a:outerShdw>
                </a:effectLst>
                <a:cs typeface="Arial" charset="0"/>
              </a:rPr>
              <a:t>YOU</a:t>
            </a:r>
          </a:p>
        </p:txBody>
      </p:sp>
      <p:pic>
        <p:nvPicPr>
          <p:cNvPr id="47111" name="Picture 7" descr="flag"/>
          <p:cNvPicPr>
            <a:picLocks noChangeAspect="1" noChangeArrowheads="1"/>
          </p:cNvPicPr>
          <p:nvPr/>
        </p:nvPicPr>
        <p:blipFill>
          <a:blip r:embed="rId4"/>
          <a:srcRect/>
          <a:stretch>
            <a:fillRect/>
          </a:stretch>
        </p:blipFill>
        <p:spPr bwMode="auto">
          <a:xfrm>
            <a:off x="3810000" y="152400"/>
            <a:ext cx="990600" cy="660400"/>
          </a:xfrm>
          <a:prstGeom prst="rect">
            <a:avLst/>
          </a:prstGeom>
          <a:noFill/>
          <a:ln w="9525">
            <a:noFill/>
            <a:miter lim="800000"/>
            <a:headEnd/>
            <a:tailEnd/>
          </a:ln>
        </p:spPr>
      </p:pic>
      <p:pic>
        <p:nvPicPr>
          <p:cNvPr id="47112" name="Picture 8"/>
          <p:cNvPicPr>
            <a:picLocks noChangeAspect="1" noChangeArrowheads="1"/>
          </p:cNvPicPr>
          <p:nvPr/>
        </p:nvPicPr>
        <p:blipFill>
          <a:blip r:embed="rId5"/>
          <a:srcRect/>
          <a:stretch>
            <a:fillRect/>
          </a:stretch>
        </p:blipFill>
        <p:spPr bwMode="auto">
          <a:xfrm>
            <a:off x="0" y="4572000"/>
            <a:ext cx="9144000" cy="1371600"/>
          </a:xfrm>
          <a:prstGeom prst="rect">
            <a:avLst/>
          </a:prstGeom>
          <a:noFill/>
          <a:ln w="9525">
            <a:noFill/>
            <a:miter lim="800000"/>
            <a:headEnd/>
            <a:tailEnd/>
          </a:ln>
        </p:spPr>
      </p:pic>
      <p:sp>
        <p:nvSpPr>
          <p:cNvPr id="47113" name="Rectangle 9"/>
          <p:cNvSpPr>
            <a:spLocks noChangeArrowheads="1"/>
          </p:cNvSpPr>
          <p:nvPr/>
        </p:nvSpPr>
        <p:spPr bwMode="blackWhite">
          <a:xfrm>
            <a:off x="0" y="990600"/>
            <a:ext cx="9144000" cy="152400"/>
          </a:xfrm>
          <a:prstGeom prst="rect">
            <a:avLst/>
          </a:prstGeom>
          <a:solidFill>
            <a:schemeClr val="tx2"/>
          </a:solidFill>
          <a:ln w="9525">
            <a:solidFill>
              <a:schemeClr val="tx2"/>
            </a:solidFill>
            <a:miter lim="800000"/>
            <a:headEnd/>
            <a:tailEnd/>
          </a:ln>
        </p:spPr>
        <p:txBody>
          <a:bodyPr wrap="none" lIns="63500" tIns="0" rIns="64800" bIns="0" anchor="ctr"/>
          <a:lstStyle/>
          <a:p>
            <a:pPr algn="r">
              <a:buSzPct val="90000"/>
            </a:pPr>
            <a:endParaRPr lang="en-IN" sz="1800">
              <a:solidFill>
                <a:schemeClr val="folHlink"/>
              </a:solidFill>
              <a:cs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idx="4294967295"/>
          </p:nvPr>
        </p:nvSpPr>
        <p:spPr bwMode="auto">
          <a:xfrm>
            <a:off x="338138" y="228600"/>
            <a:ext cx="8482012" cy="438150"/>
          </a:xfrm>
        </p:spPr>
        <p:txBody>
          <a:bodyPr numCol="1" anchorCtr="0" compatLnSpc="1">
            <a:prstTxWarp prst="textNoShape">
              <a:avLst/>
            </a:prstTxWarp>
          </a:bodyPr>
          <a:lstStyle/>
          <a:p>
            <a:pPr algn="ctr" eaLnBrk="1" hangingPunct="1">
              <a:defRPr/>
            </a:pPr>
            <a:r>
              <a:rPr sz="3200" b="1" u="sng" smtClean="0">
                <a:ln>
                  <a:noFill/>
                </a:ln>
                <a:solidFill>
                  <a:srgbClr val="FFCC00"/>
                </a:solidFill>
                <a:effectLst/>
                <a:latin typeface="Tahoma" pitchFamily="34" charset="0"/>
              </a:rPr>
              <a:t>INTERFACE</a:t>
            </a:r>
          </a:p>
        </p:txBody>
      </p:sp>
      <p:sp>
        <p:nvSpPr>
          <p:cNvPr id="6147" name="Rectangle 3"/>
          <p:cNvSpPr>
            <a:spLocks noGrp="1" noChangeArrowheads="1"/>
          </p:cNvSpPr>
          <p:nvPr>
            <p:ph type="body" idx="4294967295"/>
          </p:nvPr>
        </p:nvSpPr>
        <p:spPr>
          <a:xfrm>
            <a:off x="160338" y="1455738"/>
            <a:ext cx="8821737" cy="2211387"/>
          </a:xfrm>
        </p:spPr>
        <p:txBody>
          <a:bodyPr/>
          <a:lstStyle/>
          <a:p>
            <a:pPr marL="517525" lvl="1" indent="-403225" defTabSz="695325" eaLnBrk="1" hangingPunct="1">
              <a:buClr>
                <a:srgbClr val="66FFFF"/>
              </a:buClr>
              <a:buSzPct val="95000"/>
              <a:buFont typeface="Wingdings" pitchFamily="2" charset="2"/>
              <a:buChar char="v"/>
            </a:pPr>
            <a:r>
              <a:rPr lang="en-US" sz="3200" b="1" smtClean="0">
                <a:solidFill>
                  <a:srgbClr val="FF6600"/>
                </a:solidFill>
                <a:latin typeface="Tahoma" pitchFamily="34" charset="0"/>
              </a:rPr>
              <a:t>INCOME TAX</a:t>
            </a:r>
            <a:r>
              <a:rPr lang="en-US" sz="3200" smtClean="0">
                <a:solidFill>
                  <a:srgbClr val="66FFFF"/>
                </a:solidFill>
              </a:rPr>
              <a:t> </a:t>
            </a:r>
            <a:r>
              <a:rPr lang="en-US" sz="3200" smtClean="0">
                <a:solidFill>
                  <a:schemeClr val="bg1"/>
                </a:solidFill>
              </a:rPr>
              <a:t> </a:t>
            </a:r>
            <a:r>
              <a:rPr lang="en-US" smtClean="0">
                <a:solidFill>
                  <a:schemeClr val="tx2"/>
                </a:solidFill>
              </a:rPr>
              <a:t>– Online Verification of PAN</a:t>
            </a:r>
          </a:p>
          <a:p>
            <a:pPr marL="517525" lvl="1" indent="-403225" defTabSz="695325" eaLnBrk="1" hangingPunct="1">
              <a:buClr>
                <a:srgbClr val="66FFFF"/>
              </a:buClr>
              <a:buSzPct val="95000"/>
              <a:buFont typeface="Wingdings" pitchFamily="2" charset="2"/>
              <a:buNone/>
            </a:pPr>
            <a:endParaRPr lang="en-US" smtClean="0">
              <a:solidFill>
                <a:schemeClr val="tx2"/>
              </a:solidFill>
            </a:endParaRPr>
          </a:p>
          <a:p>
            <a:pPr marL="517525" lvl="1" indent="-403225" defTabSz="695325" eaLnBrk="1" hangingPunct="1">
              <a:buClr>
                <a:srgbClr val="66FFFF"/>
              </a:buClr>
              <a:buSzPct val="95000"/>
              <a:buFont typeface="Wingdings" pitchFamily="2" charset="2"/>
              <a:buChar char="v"/>
            </a:pPr>
            <a:r>
              <a:rPr lang="en-US" sz="3200" b="1" smtClean="0">
                <a:solidFill>
                  <a:srgbClr val="FF6600"/>
                </a:solidFill>
                <a:latin typeface="Tahoma" pitchFamily="34" charset="0"/>
              </a:rPr>
              <a:t>EASIEST</a:t>
            </a:r>
            <a:r>
              <a:rPr lang="en-US" sz="3200" b="1" smtClean="0">
                <a:solidFill>
                  <a:srgbClr val="FFCC00"/>
                </a:solidFill>
                <a:latin typeface="Tahoma" pitchFamily="34" charset="0"/>
              </a:rPr>
              <a:t> </a:t>
            </a:r>
            <a:r>
              <a:rPr lang="en-US" smtClean="0">
                <a:solidFill>
                  <a:schemeClr val="tx2"/>
                </a:solidFill>
              </a:rPr>
              <a:t>– Verification of Payment Particulars (GAR 7 Challans) from Banks through CBEC’s EASIEST Portal being maintained by NSDL</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p:cNvSpPr>
          <p:nvPr>
            <p:ph type="title"/>
          </p:nvPr>
        </p:nvSpPr>
        <p:spPr bwMode="auto">
          <a:xfrm>
            <a:off x="381000" y="230188"/>
            <a:ext cx="8382000" cy="658812"/>
          </a:xfrm>
        </p:spPr>
        <p:txBody>
          <a:bodyPr numCol="1" anchorCtr="0" compatLnSpc="1">
            <a:prstTxWarp prst="textNoShape">
              <a:avLst/>
            </a:prstTxWarp>
          </a:bodyPr>
          <a:lstStyle/>
          <a:p>
            <a:pPr algn="ctr">
              <a:defRPr/>
            </a:pPr>
            <a:r>
              <a:rPr smtClean="0">
                <a:ln>
                  <a:noFill/>
                </a:ln>
                <a:solidFill>
                  <a:schemeClr val="tx1"/>
                </a:solidFill>
                <a:effectLst/>
              </a:rPr>
              <a:t>ACES – Benefits to Assessees</a:t>
            </a:r>
          </a:p>
        </p:txBody>
      </p:sp>
      <p:sp>
        <p:nvSpPr>
          <p:cNvPr id="7171" name="Rectangle 3"/>
          <p:cNvSpPr>
            <a:spLocks noGrp="1"/>
          </p:cNvSpPr>
          <p:nvPr>
            <p:ph type="body" idx="1"/>
          </p:nvPr>
        </p:nvSpPr>
        <p:spPr>
          <a:xfrm>
            <a:off x="0" y="981075"/>
            <a:ext cx="8964613" cy="5295900"/>
          </a:xfrm>
        </p:spPr>
        <p:txBody>
          <a:bodyPr/>
          <a:lstStyle/>
          <a:p>
            <a:pPr marL="660400" indent="-660400"/>
            <a:endParaRPr lang="en-US" sz="2800" b="1" smtClean="0"/>
          </a:p>
          <a:p>
            <a:pPr marL="660400" indent="-660400"/>
            <a:r>
              <a:rPr lang="en-US" sz="2800" smtClean="0"/>
              <a:t>Reduce Physical Interface with Department</a:t>
            </a:r>
          </a:p>
          <a:p>
            <a:pPr marL="660400" indent="-660400"/>
            <a:r>
              <a:rPr lang="en-US" sz="2800" smtClean="0"/>
              <a:t>Online Registration of Central Excise Assessees and online amendment</a:t>
            </a:r>
          </a:p>
          <a:p>
            <a:pPr marL="660400" indent="-660400"/>
            <a:r>
              <a:rPr lang="en-US" sz="2800" smtClean="0"/>
              <a:t>Online Registration of Service Tax Assesses and online amendment</a:t>
            </a:r>
          </a:p>
          <a:p>
            <a:pPr marL="660400" indent="-660400"/>
            <a:r>
              <a:rPr lang="en-US" sz="2800" smtClean="0"/>
              <a:t>Electronic filing of Central Excise Returns</a:t>
            </a:r>
          </a:p>
          <a:p>
            <a:pPr marL="660400" indent="-660400"/>
            <a:r>
              <a:rPr lang="en-US" sz="2800" smtClean="0"/>
              <a:t>Electronic filing of Service Tax Returns</a:t>
            </a:r>
          </a:p>
          <a:p>
            <a:pPr marL="660400" indent="-660400"/>
            <a:r>
              <a:rPr lang="en-US" sz="2800" smtClean="0"/>
              <a:t>Electronic filing of Claims, Permissions, Intimations</a:t>
            </a:r>
          </a:p>
          <a:p>
            <a:pPr marL="660400" indent="-660400"/>
            <a:r>
              <a:rPr lang="en-US" sz="2800" smtClean="0"/>
              <a:t>Instant E-acknowledgement of documents with Unique Document Identification Number</a:t>
            </a:r>
          </a:p>
          <a:p>
            <a:pPr marL="660400" indent="-660400"/>
            <a:r>
              <a:rPr lang="en-US" sz="2800" smtClean="0"/>
              <a:t>View, File and Track Status of Documents filed online</a:t>
            </a: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p:cNvSpPr>
          <p:nvPr>
            <p:ph type="title"/>
          </p:nvPr>
        </p:nvSpPr>
        <p:spPr bwMode="auto">
          <a:xfrm>
            <a:off x="381000" y="230188"/>
            <a:ext cx="8382000" cy="658812"/>
          </a:xfrm>
        </p:spPr>
        <p:txBody>
          <a:bodyPr numCol="1" anchorCtr="0" compatLnSpc="1">
            <a:prstTxWarp prst="textNoShape">
              <a:avLst/>
            </a:prstTxWarp>
          </a:bodyPr>
          <a:lstStyle/>
          <a:p>
            <a:pPr algn="ctr">
              <a:defRPr/>
            </a:pPr>
            <a:r>
              <a:rPr smtClean="0">
                <a:ln>
                  <a:noFill/>
                </a:ln>
                <a:solidFill>
                  <a:schemeClr val="tx1"/>
                </a:solidFill>
                <a:effectLst/>
              </a:rPr>
              <a:t>ACES – Benefits to Assessees</a:t>
            </a:r>
          </a:p>
        </p:txBody>
      </p:sp>
      <p:sp>
        <p:nvSpPr>
          <p:cNvPr id="8195" name="Rectangle 3"/>
          <p:cNvSpPr>
            <a:spLocks noGrp="1"/>
          </p:cNvSpPr>
          <p:nvPr>
            <p:ph type="body" idx="1"/>
          </p:nvPr>
        </p:nvSpPr>
        <p:spPr>
          <a:xfrm>
            <a:off x="381000" y="1412875"/>
            <a:ext cx="8382000" cy="4911725"/>
          </a:xfrm>
        </p:spPr>
        <p:txBody>
          <a:bodyPr/>
          <a:lstStyle/>
          <a:p>
            <a:r>
              <a:rPr lang="en-US" sz="2800" smtClean="0"/>
              <a:t>Revenue Reconciliation (Payment information from Banks are reconciled with the information mentioned in the returns submitted by the assessees)</a:t>
            </a:r>
          </a:p>
          <a:p>
            <a:r>
              <a:rPr lang="en-US" sz="2800" smtClean="0"/>
              <a:t>Online Messages/ Alerts on business related matters</a:t>
            </a:r>
          </a:p>
          <a:p>
            <a:r>
              <a:rPr lang="en-US" sz="2800" smtClean="0"/>
              <a:t>Online filing of reply to Show Cause Notice</a:t>
            </a:r>
          </a:p>
          <a:p>
            <a:r>
              <a:rPr lang="en-US" sz="2800" smtClean="0"/>
              <a:t>Online filing of application for Provisional Assessment</a:t>
            </a:r>
          </a:p>
          <a:p>
            <a:r>
              <a:rPr lang="en-US" sz="2800" smtClean="0"/>
              <a:t>Online filing of Refund Claims</a:t>
            </a:r>
          </a:p>
          <a:p>
            <a:r>
              <a:rPr lang="en-US" sz="2800" smtClean="0"/>
              <a:t>Online filing of selected Export related documents</a:t>
            </a:r>
          </a:p>
          <a:p>
            <a:r>
              <a:rPr lang="en-US" sz="2800" smtClean="0"/>
              <a:t>Online filing of Appeals to Commissioner (Appeals)</a:t>
            </a:r>
          </a:p>
          <a:p>
            <a:r>
              <a:rPr lang="en-US" sz="2800" smtClean="0"/>
              <a:t>All Services Available Free of Cost</a:t>
            </a:r>
          </a:p>
          <a:p>
            <a:endParaRPr lang="en-US" sz="2800" smtClean="0"/>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050"/>
          <p:cNvSpPr>
            <a:spLocks noGrp="1"/>
          </p:cNvSpPr>
          <p:nvPr>
            <p:ph type="title"/>
          </p:nvPr>
        </p:nvSpPr>
        <p:spPr bwMode="auto">
          <a:xfrm>
            <a:off x="381000" y="230188"/>
            <a:ext cx="8382000" cy="384175"/>
          </a:xfrm>
        </p:spPr>
        <p:txBody>
          <a:bodyPr numCol="1" anchorCtr="0" compatLnSpc="1">
            <a:prstTxWarp prst="textNoShape">
              <a:avLst/>
            </a:prstTxWarp>
          </a:bodyPr>
          <a:lstStyle/>
          <a:p>
            <a:pPr algn="ctr">
              <a:defRPr/>
            </a:pPr>
            <a:r>
              <a:rPr sz="2800" b="1" u="sng" smtClean="0">
                <a:ln>
                  <a:noFill/>
                </a:ln>
                <a:solidFill>
                  <a:srgbClr val="FFCC00"/>
                </a:solidFill>
                <a:effectLst/>
                <a:latin typeface="Tahoma" pitchFamily="34" charset="0"/>
              </a:rPr>
              <a:t>ACES-New Developments- CBEC Notification</a:t>
            </a:r>
          </a:p>
        </p:txBody>
      </p:sp>
      <p:sp>
        <p:nvSpPr>
          <p:cNvPr id="9219" name="Rectangle 2051"/>
          <p:cNvSpPr>
            <a:spLocks noGrp="1"/>
          </p:cNvSpPr>
          <p:nvPr>
            <p:ph type="body" idx="1"/>
          </p:nvPr>
        </p:nvSpPr>
        <p:spPr>
          <a:xfrm>
            <a:off x="228600" y="838200"/>
            <a:ext cx="8686800" cy="5549900"/>
          </a:xfrm>
        </p:spPr>
        <p:txBody>
          <a:bodyPr/>
          <a:lstStyle/>
          <a:p>
            <a:r>
              <a:rPr lang="en-US" sz="2800" smtClean="0">
                <a:solidFill>
                  <a:schemeClr val="tx2"/>
                </a:solidFill>
              </a:rPr>
              <a:t>CBEC has issued Notification No. 04/2010-Central Excise (N.T.) and Notification No. 01/2010-Service Tax, both dated 19th Feb, 2010, making e-filing of Central Excise Returns (ER-1 and ER-3) and Service Tax Return (ST-3) mandatory for assessees with effect from 1st April, 2010</a:t>
            </a:r>
          </a:p>
          <a:p>
            <a:r>
              <a:rPr lang="en-US" sz="2800" smtClean="0">
                <a:solidFill>
                  <a:schemeClr val="tx2"/>
                </a:solidFill>
              </a:rPr>
              <a:t>The facility of e-filing of returns on the website (http://exciseandservicetax.nic.in), as provided in the CBEC Circular No.791/24/2004-CX dated 1.6.2004, has been withdrawn and the assessees are required to file their returns online or by uploading the downloadable off-line return utilities to the new ACES website (http://www.aces.gov.in)</a:t>
            </a:r>
          </a:p>
          <a:p>
            <a:endParaRPr lang="en-US" sz="2800" smtClean="0">
              <a:solidFill>
                <a:schemeClr val="tx2"/>
              </a:solidFill>
            </a:endParaRP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6146"/>
          <p:cNvSpPr>
            <a:spLocks noGrp="1"/>
          </p:cNvSpPr>
          <p:nvPr>
            <p:ph type="title"/>
          </p:nvPr>
        </p:nvSpPr>
        <p:spPr bwMode="auto">
          <a:xfrm>
            <a:off x="381000" y="230188"/>
            <a:ext cx="8382000" cy="438150"/>
          </a:xfrm>
        </p:spPr>
        <p:txBody>
          <a:bodyPr numCol="1" anchorCtr="0" compatLnSpc="1">
            <a:prstTxWarp prst="textNoShape">
              <a:avLst/>
            </a:prstTxWarp>
          </a:bodyPr>
          <a:lstStyle/>
          <a:p>
            <a:pPr>
              <a:defRPr/>
            </a:pPr>
            <a:r>
              <a:rPr sz="3200" b="1" u="sng" smtClean="0">
                <a:ln>
                  <a:noFill/>
                </a:ln>
                <a:solidFill>
                  <a:srgbClr val="FFCC00"/>
                </a:solidFill>
                <a:effectLst/>
                <a:latin typeface="Tahoma" pitchFamily="34" charset="0"/>
              </a:rPr>
              <a:t>ACES-New Developments- CBEC Circular</a:t>
            </a:r>
          </a:p>
        </p:txBody>
      </p:sp>
      <p:sp>
        <p:nvSpPr>
          <p:cNvPr id="10243" name="Rectangle 6147"/>
          <p:cNvSpPr>
            <a:spLocks noGrp="1"/>
          </p:cNvSpPr>
          <p:nvPr>
            <p:ph type="body" idx="1"/>
          </p:nvPr>
        </p:nvSpPr>
        <p:spPr>
          <a:xfrm>
            <a:off x="381000" y="990600"/>
            <a:ext cx="8382000" cy="5294313"/>
          </a:xfrm>
        </p:spPr>
        <p:txBody>
          <a:bodyPr/>
          <a:lstStyle/>
          <a:p>
            <a:r>
              <a:rPr lang="en-US" sz="2400" smtClean="0">
                <a:solidFill>
                  <a:schemeClr val="tx2"/>
                </a:solidFill>
              </a:rPr>
              <a:t>CBEC has issued Notification No 20-21/2010 CE (NT) dtd. 18.05.2010 and CBEC Circular No. 926/16/2010 – CX, dtd. 28th May 2010</a:t>
            </a:r>
          </a:p>
          <a:p>
            <a:r>
              <a:rPr lang="en-US" sz="2400" smtClean="0">
                <a:solidFill>
                  <a:schemeClr val="tx2"/>
                </a:solidFill>
              </a:rPr>
              <a:t>By this E-filing of ER 2, ER 4, ER 5 , ER 6 returns has been made mandatory for assesses, who have paid Central Excise duty of Rs. 10 lakh or more( including payment by utilistaion of Cenvat credit) in the previous financial year</a:t>
            </a:r>
          </a:p>
          <a:p>
            <a:r>
              <a:rPr lang="en-US" sz="2400" smtClean="0">
                <a:solidFill>
                  <a:schemeClr val="tx2"/>
                </a:solidFill>
              </a:rPr>
              <a:t>Similarly all Dealers have to e-file Returns mandatorily wef 1st June, 2010</a:t>
            </a:r>
          </a:p>
          <a:p>
            <a:r>
              <a:rPr lang="en-US" sz="2400" smtClean="0">
                <a:solidFill>
                  <a:schemeClr val="tx2"/>
                </a:solidFill>
              </a:rPr>
              <a:t>CBEC has issued a Circular No. 919/09/2010-CX dated 23rd March 2010 on the procedure for Electronic filing of Central Excise and Service Tax Returns and for Electronic Payment of Excise Duty and Service Tax</a:t>
            </a:r>
          </a:p>
          <a:p>
            <a:r>
              <a:rPr lang="en-US" sz="2400" smtClean="0">
                <a:solidFill>
                  <a:schemeClr val="tx2"/>
                </a:solidFill>
              </a:rPr>
              <a:t>Refer to ‘What’s New’ Section of ACES website for details</a:t>
            </a:r>
          </a:p>
          <a:p>
            <a:endParaRPr lang="en-US" sz="2400" smtClean="0">
              <a:solidFill>
                <a:schemeClr val="tx2"/>
              </a:solidFill>
            </a:endParaRPr>
          </a:p>
        </p:txBody>
      </p:sp>
    </p:spTree>
  </p:cSld>
  <p:clrMapOvr>
    <a:masterClrMapping/>
  </p:clrMapOvr>
  <p:transition>
    <p:fade/>
  </p:transition>
</p:sld>
</file>

<file path=ppt/theme/theme1.xml><?xml version="1.0" encoding="utf-8"?>
<a:theme xmlns:a="http://schemas.openxmlformats.org/drawingml/2006/main" name="10286719">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Designs\Blueprint.pot</Template>
  <TotalTime>1264</TotalTime>
  <Words>2179</Words>
  <Application>Microsoft Office PowerPoint</Application>
  <PresentationFormat>On-screen Show (4:3)</PresentationFormat>
  <Paragraphs>239</Paragraphs>
  <Slides>40</Slides>
  <Notes>5</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10286719</vt:lpstr>
      <vt:lpstr>Slide 1</vt:lpstr>
      <vt:lpstr>Slide 2</vt:lpstr>
      <vt:lpstr>ACES – Home Page </vt:lpstr>
      <vt:lpstr>Slide 4</vt:lpstr>
      <vt:lpstr>INTERFACE</vt:lpstr>
      <vt:lpstr>ACES – Benefits to Assessees</vt:lpstr>
      <vt:lpstr>ACES – Benefits to Assessees</vt:lpstr>
      <vt:lpstr>ACES-New Developments- CBEC Notification</vt:lpstr>
      <vt:lpstr>ACES-New Developments- CBEC Circular</vt:lpstr>
      <vt:lpstr>ACES-New Developments- RBI Circular</vt:lpstr>
      <vt:lpstr>ACES-New Developments- CFCs</vt:lpstr>
      <vt:lpstr>ACES-New Developments- XSD Schema</vt:lpstr>
      <vt:lpstr>REGISTRATION</vt:lpstr>
      <vt:lpstr>Slide 14</vt:lpstr>
      <vt:lpstr>Slide 15</vt:lpstr>
      <vt:lpstr>Action for the non receipt of email</vt:lpstr>
      <vt:lpstr>Registration Procedure for New Assessee (Registrant) </vt:lpstr>
      <vt:lpstr>Slide 18</vt:lpstr>
      <vt:lpstr>New User -Registration with ACES</vt:lpstr>
      <vt:lpstr>Slide 20</vt:lpstr>
      <vt:lpstr>Slide 21</vt:lpstr>
      <vt:lpstr>Slide 22</vt:lpstr>
      <vt:lpstr>Slide 23</vt:lpstr>
      <vt:lpstr>Slide 24</vt:lpstr>
      <vt:lpstr>Slide 25</vt:lpstr>
      <vt:lpstr>ST-1 – E-Acknowledgement</vt:lpstr>
      <vt:lpstr>Slide 27</vt:lpstr>
      <vt:lpstr>Slide 28</vt:lpstr>
      <vt:lpstr>Slide 29</vt:lpstr>
      <vt:lpstr>Slide 30</vt:lpstr>
      <vt:lpstr>Slide 31</vt:lpstr>
      <vt:lpstr>Slide 32</vt:lpstr>
      <vt:lpstr>Slide 33</vt:lpstr>
      <vt:lpstr>Slide 34</vt:lpstr>
      <vt:lpstr>Slide 35</vt:lpstr>
      <vt:lpstr>ACES – Help</vt:lpstr>
      <vt:lpstr>Essentials </vt:lpstr>
      <vt:lpstr>List of Banks for e-Payment</vt:lpstr>
      <vt:lpstr>Slide 39</vt:lpstr>
      <vt:lpstr>Slide 40</vt:lpstr>
    </vt:vector>
  </TitlesOfParts>
  <Company>LTU, Bangalore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Murali.k</dc:creator>
  <cp:lastModifiedBy>Punit</cp:lastModifiedBy>
  <cp:revision>200</cp:revision>
  <dcterms:created xsi:type="dcterms:W3CDTF">2009-06-20T07:01:09Z</dcterms:created>
  <dcterms:modified xsi:type="dcterms:W3CDTF">2015-08-26T08:26:07Z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TC102867191033</vt:lpwstr>
  </property>
</Properties>
</file>